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VT323"/>
      <p:regular r:id="rId36"/>
    </p:embeddedFont>
    <p:embeddedFont>
      <p:font typeface="Dela Gothic One"/>
      <p:regular r:id="rId37"/>
    </p:embeddedFont>
    <p:embeddedFont>
      <p:font typeface="Archivo Black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bqJqMAxjTM6yBaJrLYUyQiYsF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BC9322-85B1-454B-A71D-82EAD9FAB3A6}">
  <a:tblStyle styleId="{3EBC9322-85B1-454B-A71D-82EAD9FAB3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DelaGothicOne-regular.fntdata"/><Relationship Id="rId14" Type="http://schemas.openxmlformats.org/officeDocument/2006/relationships/slide" Target="slides/slide9.xml"/><Relationship Id="rId36" Type="http://schemas.openxmlformats.org/officeDocument/2006/relationships/font" Target="fonts/VT323-regular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ArchivoBlack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f30232c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ff30232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f30232c3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ff30232c3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f30232c3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ff30232c3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f30232c3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ff30232c3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43dbc961a8094b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43dbc961a8094b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43dbc961a8094bd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43dbc961a8094bd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43dbc961a8094bd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43dbc961a8094bd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8ffd17b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58ffd17b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8ffd17b4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58ffd17b4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8ffd17b41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58ffd17b41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8ffd17b41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58ffd17b41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8ffd17b41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58ffd17b41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8ffd17b41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58ffd17b41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0"/>
          <p:cNvPicPr preferRelativeResize="0"/>
          <p:nvPr/>
        </p:nvPicPr>
        <p:blipFill rotWithShape="1">
          <a:blip r:embed="rId2">
            <a:alphaModFix amt="58000"/>
          </a:blip>
          <a:srcRect b="31588" l="0" r="78161" t="25455"/>
          <a:stretch/>
        </p:blipFill>
        <p:spPr>
          <a:xfrm>
            <a:off x="4857025" y="0"/>
            <a:ext cx="42869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50"/>
          <p:cNvSpPr txBox="1"/>
          <p:nvPr>
            <p:ph type="ctrTitle"/>
          </p:nvPr>
        </p:nvSpPr>
        <p:spPr>
          <a:xfrm>
            <a:off x="713225" y="434400"/>
            <a:ext cx="62013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subTitle"/>
          </p:nvPr>
        </p:nvSpPr>
        <p:spPr>
          <a:xfrm>
            <a:off x="713225" y="3093075"/>
            <a:ext cx="3858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59"/>
          <p:cNvPicPr preferRelativeResize="0"/>
          <p:nvPr/>
        </p:nvPicPr>
        <p:blipFill rotWithShape="1">
          <a:blip r:embed="rId2">
            <a:alphaModFix amt="46000"/>
          </a:blip>
          <a:srcRect b="44309" l="6619" r="71610" t="-7992"/>
          <a:stretch/>
        </p:blipFill>
        <p:spPr>
          <a:xfrm flipH="1" rot="-5400000">
            <a:off x="2750212" y="-1271537"/>
            <a:ext cx="4608125" cy="822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9"/>
          <p:cNvSpPr txBox="1"/>
          <p:nvPr>
            <p:ph idx="1" type="body"/>
          </p:nvPr>
        </p:nvSpPr>
        <p:spPr>
          <a:xfrm>
            <a:off x="713225" y="2177400"/>
            <a:ext cx="43857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55600" lvl="0" marL="45720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  <a:defRPr sz="2000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◆"/>
              <a:defRPr sz="2000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◆"/>
              <a:defRPr sz="2000">
                <a:solidFill>
                  <a:schemeClr val="dk1"/>
                </a:solidFill>
              </a:defRPr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◆"/>
              <a:defRPr sz="2000">
                <a:solidFill>
                  <a:schemeClr val="dk1"/>
                </a:solidFill>
              </a:defRPr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9"/>
          <p:cNvSpPr txBox="1"/>
          <p:nvPr>
            <p:ph type="ctrTitle"/>
          </p:nvPr>
        </p:nvSpPr>
        <p:spPr>
          <a:xfrm>
            <a:off x="713225" y="434400"/>
            <a:ext cx="3315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0"/>
          <p:cNvPicPr preferRelativeResize="0"/>
          <p:nvPr/>
        </p:nvPicPr>
        <p:blipFill rotWithShape="1">
          <a:blip r:embed="rId2">
            <a:alphaModFix amt="58000"/>
          </a:blip>
          <a:srcRect b="68364" l="22079" r="56081" t="-44834"/>
          <a:stretch/>
        </p:blipFill>
        <p:spPr>
          <a:xfrm rot="-5400000">
            <a:off x="2422128" y="-2434887"/>
            <a:ext cx="4286975" cy="9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0"/>
          <p:cNvSpPr txBox="1"/>
          <p:nvPr>
            <p:ph type="title"/>
          </p:nvPr>
        </p:nvSpPr>
        <p:spPr>
          <a:xfrm>
            <a:off x="713225" y="3817300"/>
            <a:ext cx="2154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60"/>
          <p:cNvSpPr txBox="1"/>
          <p:nvPr>
            <p:ph idx="1" type="subTitle"/>
          </p:nvPr>
        </p:nvSpPr>
        <p:spPr>
          <a:xfrm>
            <a:off x="713225" y="4206600"/>
            <a:ext cx="215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60"/>
          <p:cNvSpPr txBox="1"/>
          <p:nvPr>
            <p:ph idx="2" type="ctrTitle"/>
          </p:nvPr>
        </p:nvSpPr>
        <p:spPr>
          <a:xfrm>
            <a:off x="713225" y="434400"/>
            <a:ext cx="42072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64" name="Google Shape;64;p60"/>
          <p:cNvSpPr txBox="1"/>
          <p:nvPr>
            <p:ph idx="3" type="title"/>
          </p:nvPr>
        </p:nvSpPr>
        <p:spPr>
          <a:xfrm>
            <a:off x="3494550" y="3817300"/>
            <a:ext cx="2154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60"/>
          <p:cNvSpPr txBox="1"/>
          <p:nvPr>
            <p:ph idx="4" type="subTitle"/>
          </p:nvPr>
        </p:nvSpPr>
        <p:spPr>
          <a:xfrm>
            <a:off x="3494550" y="4206600"/>
            <a:ext cx="215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60"/>
          <p:cNvSpPr txBox="1"/>
          <p:nvPr>
            <p:ph idx="5" type="title"/>
          </p:nvPr>
        </p:nvSpPr>
        <p:spPr>
          <a:xfrm>
            <a:off x="6275875" y="3817300"/>
            <a:ext cx="2154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60"/>
          <p:cNvSpPr txBox="1"/>
          <p:nvPr>
            <p:ph idx="6" type="subTitle"/>
          </p:nvPr>
        </p:nvSpPr>
        <p:spPr>
          <a:xfrm>
            <a:off x="6275875" y="4206600"/>
            <a:ext cx="215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1"/>
          <p:cNvSpPr txBox="1"/>
          <p:nvPr>
            <p:ph type="title"/>
          </p:nvPr>
        </p:nvSpPr>
        <p:spPr>
          <a:xfrm>
            <a:off x="912128" y="3855058"/>
            <a:ext cx="5871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5700"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0" name="Google Shape;70;p61"/>
          <p:cNvSpPr txBox="1"/>
          <p:nvPr>
            <p:ph idx="2" type="ctrTitle"/>
          </p:nvPr>
        </p:nvSpPr>
        <p:spPr>
          <a:xfrm>
            <a:off x="713225" y="434400"/>
            <a:ext cx="77175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8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71" name="Google Shape;71;p61"/>
          <p:cNvSpPr txBox="1"/>
          <p:nvPr>
            <p:ph idx="1" type="subTitle"/>
          </p:nvPr>
        </p:nvSpPr>
        <p:spPr>
          <a:xfrm>
            <a:off x="5234225" y="434400"/>
            <a:ext cx="3196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2"/>
          <p:cNvPicPr preferRelativeResize="0"/>
          <p:nvPr/>
        </p:nvPicPr>
        <p:blipFill rotWithShape="1">
          <a:blip r:embed="rId2">
            <a:alphaModFix amt="58000"/>
          </a:blip>
          <a:srcRect b="31588" l="0" r="78161" t="25455"/>
          <a:stretch/>
        </p:blipFill>
        <p:spPr>
          <a:xfrm>
            <a:off x="4857025" y="0"/>
            <a:ext cx="42869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2"/>
          <p:cNvSpPr txBox="1"/>
          <p:nvPr>
            <p:ph type="title"/>
          </p:nvPr>
        </p:nvSpPr>
        <p:spPr>
          <a:xfrm>
            <a:off x="713225" y="3644200"/>
            <a:ext cx="1772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62"/>
          <p:cNvSpPr txBox="1"/>
          <p:nvPr>
            <p:ph idx="1" type="subTitle"/>
          </p:nvPr>
        </p:nvSpPr>
        <p:spPr>
          <a:xfrm>
            <a:off x="713225" y="4033500"/>
            <a:ext cx="1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62"/>
          <p:cNvSpPr txBox="1"/>
          <p:nvPr>
            <p:ph idx="2" type="ctrTitle"/>
          </p:nvPr>
        </p:nvSpPr>
        <p:spPr>
          <a:xfrm>
            <a:off x="713225" y="434400"/>
            <a:ext cx="47043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77" name="Google Shape;77;p62"/>
          <p:cNvSpPr txBox="1"/>
          <p:nvPr>
            <p:ph idx="3" type="title"/>
          </p:nvPr>
        </p:nvSpPr>
        <p:spPr>
          <a:xfrm>
            <a:off x="2694942" y="3644200"/>
            <a:ext cx="1772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62"/>
          <p:cNvSpPr txBox="1"/>
          <p:nvPr>
            <p:ph idx="4" type="subTitle"/>
          </p:nvPr>
        </p:nvSpPr>
        <p:spPr>
          <a:xfrm>
            <a:off x="2694942" y="4033500"/>
            <a:ext cx="1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62"/>
          <p:cNvSpPr txBox="1"/>
          <p:nvPr>
            <p:ph idx="5" type="title"/>
          </p:nvPr>
        </p:nvSpPr>
        <p:spPr>
          <a:xfrm>
            <a:off x="4676658" y="3644200"/>
            <a:ext cx="1772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2"/>
          <p:cNvSpPr txBox="1"/>
          <p:nvPr>
            <p:ph idx="6" type="subTitle"/>
          </p:nvPr>
        </p:nvSpPr>
        <p:spPr>
          <a:xfrm>
            <a:off x="4676658" y="4033500"/>
            <a:ext cx="1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62"/>
          <p:cNvSpPr txBox="1"/>
          <p:nvPr>
            <p:ph idx="7" type="title"/>
          </p:nvPr>
        </p:nvSpPr>
        <p:spPr>
          <a:xfrm>
            <a:off x="6658375" y="3644200"/>
            <a:ext cx="1772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62"/>
          <p:cNvSpPr txBox="1"/>
          <p:nvPr>
            <p:ph idx="8" type="subTitle"/>
          </p:nvPr>
        </p:nvSpPr>
        <p:spPr>
          <a:xfrm>
            <a:off x="6658375" y="4033500"/>
            <a:ext cx="1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63"/>
          <p:cNvPicPr preferRelativeResize="0"/>
          <p:nvPr/>
        </p:nvPicPr>
        <p:blipFill rotWithShape="1">
          <a:blip r:embed="rId2">
            <a:alphaModFix amt="58000"/>
          </a:blip>
          <a:srcRect b="41384" l="-714" r="78875" t="-17855"/>
          <a:stretch/>
        </p:blipFill>
        <p:spPr>
          <a:xfrm rot="5400000">
            <a:off x="2422128" y="-1578362"/>
            <a:ext cx="4286975" cy="9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3"/>
          <p:cNvSpPr txBox="1"/>
          <p:nvPr>
            <p:ph type="title"/>
          </p:nvPr>
        </p:nvSpPr>
        <p:spPr>
          <a:xfrm>
            <a:off x="2328700" y="3676900"/>
            <a:ext cx="3076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63"/>
          <p:cNvSpPr txBox="1"/>
          <p:nvPr>
            <p:ph idx="1" type="subTitle"/>
          </p:nvPr>
        </p:nvSpPr>
        <p:spPr>
          <a:xfrm>
            <a:off x="2328700" y="4066200"/>
            <a:ext cx="307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63"/>
          <p:cNvSpPr txBox="1"/>
          <p:nvPr>
            <p:ph idx="2" type="ctrTitle"/>
          </p:nvPr>
        </p:nvSpPr>
        <p:spPr>
          <a:xfrm>
            <a:off x="713225" y="434400"/>
            <a:ext cx="46152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88" name="Google Shape;88;p63"/>
          <p:cNvSpPr txBox="1"/>
          <p:nvPr>
            <p:ph idx="3" type="title"/>
          </p:nvPr>
        </p:nvSpPr>
        <p:spPr>
          <a:xfrm>
            <a:off x="2328700" y="2262525"/>
            <a:ext cx="3076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63"/>
          <p:cNvSpPr txBox="1"/>
          <p:nvPr>
            <p:ph idx="4" type="subTitle"/>
          </p:nvPr>
        </p:nvSpPr>
        <p:spPr>
          <a:xfrm>
            <a:off x="2328700" y="2651825"/>
            <a:ext cx="307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4"/>
          <p:cNvPicPr preferRelativeResize="0"/>
          <p:nvPr/>
        </p:nvPicPr>
        <p:blipFill rotWithShape="1">
          <a:blip r:embed="rId2">
            <a:alphaModFix amt="58000"/>
          </a:blip>
          <a:srcRect b="31588" l="0" r="78161" t="25455"/>
          <a:stretch/>
        </p:blipFill>
        <p:spPr>
          <a:xfrm flipH="1">
            <a:off x="0" y="0"/>
            <a:ext cx="42869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4"/>
          <p:cNvSpPr txBox="1"/>
          <p:nvPr>
            <p:ph type="title"/>
          </p:nvPr>
        </p:nvSpPr>
        <p:spPr>
          <a:xfrm>
            <a:off x="713225" y="3817300"/>
            <a:ext cx="2154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64"/>
          <p:cNvSpPr txBox="1"/>
          <p:nvPr>
            <p:ph idx="1" type="subTitle"/>
          </p:nvPr>
        </p:nvSpPr>
        <p:spPr>
          <a:xfrm>
            <a:off x="713225" y="4206600"/>
            <a:ext cx="215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64"/>
          <p:cNvSpPr txBox="1"/>
          <p:nvPr>
            <p:ph idx="2" type="ctrTitle"/>
          </p:nvPr>
        </p:nvSpPr>
        <p:spPr>
          <a:xfrm>
            <a:off x="713225" y="434400"/>
            <a:ext cx="42072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95" name="Google Shape;95;p64"/>
          <p:cNvSpPr txBox="1"/>
          <p:nvPr>
            <p:ph idx="3" type="title"/>
          </p:nvPr>
        </p:nvSpPr>
        <p:spPr>
          <a:xfrm>
            <a:off x="3494550" y="3817300"/>
            <a:ext cx="2154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64"/>
          <p:cNvSpPr txBox="1"/>
          <p:nvPr>
            <p:ph idx="4" type="subTitle"/>
          </p:nvPr>
        </p:nvSpPr>
        <p:spPr>
          <a:xfrm>
            <a:off x="3494550" y="4206600"/>
            <a:ext cx="215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4"/>
          <p:cNvSpPr txBox="1"/>
          <p:nvPr>
            <p:ph idx="5" type="title"/>
          </p:nvPr>
        </p:nvSpPr>
        <p:spPr>
          <a:xfrm>
            <a:off x="6275875" y="3817300"/>
            <a:ext cx="2154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64"/>
          <p:cNvSpPr txBox="1"/>
          <p:nvPr>
            <p:ph idx="6" type="subTitle"/>
          </p:nvPr>
        </p:nvSpPr>
        <p:spPr>
          <a:xfrm>
            <a:off x="6275875" y="4206600"/>
            <a:ext cx="215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64"/>
          <p:cNvSpPr txBox="1"/>
          <p:nvPr>
            <p:ph idx="7" type="title"/>
          </p:nvPr>
        </p:nvSpPr>
        <p:spPr>
          <a:xfrm>
            <a:off x="713225" y="2571750"/>
            <a:ext cx="2154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64"/>
          <p:cNvSpPr txBox="1"/>
          <p:nvPr>
            <p:ph idx="8" type="subTitle"/>
          </p:nvPr>
        </p:nvSpPr>
        <p:spPr>
          <a:xfrm>
            <a:off x="713225" y="2961050"/>
            <a:ext cx="215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64"/>
          <p:cNvSpPr txBox="1"/>
          <p:nvPr>
            <p:ph idx="9" type="title"/>
          </p:nvPr>
        </p:nvSpPr>
        <p:spPr>
          <a:xfrm>
            <a:off x="3494550" y="2571750"/>
            <a:ext cx="2154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64"/>
          <p:cNvSpPr txBox="1"/>
          <p:nvPr>
            <p:ph idx="13" type="subTitle"/>
          </p:nvPr>
        </p:nvSpPr>
        <p:spPr>
          <a:xfrm>
            <a:off x="3494550" y="2961050"/>
            <a:ext cx="215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64"/>
          <p:cNvSpPr txBox="1"/>
          <p:nvPr>
            <p:ph idx="14" type="title"/>
          </p:nvPr>
        </p:nvSpPr>
        <p:spPr>
          <a:xfrm>
            <a:off x="6275875" y="2571750"/>
            <a:ext cx="2154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64"/>
          <p:cNvSpPr txBox="1"/>
          <p:nvPr>
            <p:ph idx="15" type="subTitle"/>
          </p:nvPr>
        </p:nvSpPr>
        <p:spPr>
          <a:xfrm>
            <a:off x="6275875" y="2961050"/>
            <a:ext cx="215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65"/>
          <p:cNvPicPr preferRelativeResize="0"/>
          <p:nvPr/>
        </p:nvPicPr>
        <p:blipFill rotWithShape="1">
          <a:blip r:embed="rId2">
            <a:alphaModFix amt="58000"/>
          </a:blip>
          <a:srcRect b="44044" l="-794" r="79205" t="30825"/>
          <a:stretch/>
        </p:blipFill>
        <p:spPr>
          <a:xfrm flipH="1" rot="10800000">
            <a:off x="1873100" y="-7976"/>
            <a:ext cx="7270900" cy="51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5"/>
          <p:cNvSpPr txBox="1"/>
          <p:nvPr>
            <p:ph hasCustomPrompt="1" type="title"/>
          </p:nvPr>
        </p:nvSpPr>
        <p:spPr>
          <a:xfrm>
            <a:off x="713250" y="434400"/>
            <a:ext cx="77175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65"/>
          <p:cNvSpPr txBox="1"/>
          <p:nvPr>
            <p:ph idx="1" type="subTitle"/>
          </p:nvPr>
        </p:nvSpPr>
        <p:spPr>
          <a:xfrm>
            <a:off x="713225" y="4144800"/>
            <a:ext cx="3858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6_2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6"/>
          <p:cNvPicPr preferRelativeResize="0"/>
          <p:nvPr/>
        </p:nvPicPr>
        <p:blipFill rotWithShape="1">
          <a:blip r:embed="rId2">
            <a:alphaModFix amt="46000"/>
          </a:blip>
          <a:srcRect b="52523" l="6619" r="71610" t="-7993"/>
          <a:stretch/>
        </p:blipFill>
        <p:spPr>
          <a:xfrm flipH="1" rot="-5400000">
            <a:off x="3259138" y="-741363"/>
            <a:ext cx="4608125" cy="716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6"/>
          <p:cNvSpPr txBox="1"/>
          <p:nvPr>
            <p:ph type="title"/>
          </p:nvPr>
        </p:nvSpPr>
        <p:spPr>
          <a:xfrm>
            <a:off x="2659875" y="2954819"/>
            <a:ext cx="12132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0" sz="7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66"/>
          <p:cNvSpPr txBox="1"/>
          <p:nvPr>
            <p:ph idx="2" type="title"/>
          </p:nvPr>
        </p:nvSpPr>
        <p:spPr>
          <a:xfrm>
            <a:off x="2659863" y="3817300"/>
            <a:ext cx="1780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66"/>
          <p:cNvSpPr txBox="1"/>
          <p:nvPr>
            <p:ph idx="1" type="subTitle"/>
          </p:nvPr>
        </p:nvSpPr>
        <p:spPr>
          <a:xfrm>
            <a:off x="2659863" y="4206600"/>
            <a:ext cx="1780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66"/>
          <p:cNvSpPr txBox="1"/>
          <p:nvPr>
            <p:ph idx="3" type="ctrTitle"/>
          </p:nvPr>
        </p:nvSpPr>
        <p:spPr>
          <a:xfrm>
            <a:off x="713225" y="434400"/>
            <a:ext cx="42072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15" name="Google Shape;115;p66"/>
          <p:cNvSpPr txBox="1"/>
          <p:nvPr>
            <p:ph idx="4" type="title"/>
          </p:nvPr>
        </p:nvSpPr>
        <p:spPr>
          <a:xfrm>
            <a:off x="6649975" y="2954819"/>
            <a:ext cx="12132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0" sz="7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66"/>
          <p:cNvSpPr txBox="1"/>
          <p:nvPr>
            <p:ph idx="5" type="title"/>
          </p:nvPr>
        </p:nvSpPr>
        <p:spPr>
          <a:xfrm>
            <a:off x="6649963" y="3817300"/>
            <a:ext cx="1780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66"/>
          <p:cNvSpPr txBox="1"/>
          <p:nvPr>
            <p:ph idx="6" type="subTitle"/>
          </p:nvPr>
        </p:nvSpPr>
        <p:spPr>
          <a:xfrm>
            <a:off x="6649963" y="4206600"/>
            <a:ext cx="1780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7"/>
          <p:cNvPicPr preferRelativeResize="0"/>
          <p:nvPr/>
        </p:nvPicPr>
        <p:blipFill rotWithShape="1">
          <a:blip r:embed="rId2">
            <a:alphaModFix amt="58000"/>
          </a:blip>
          <a:srcRect b="59653" l="1319" r="77090" t="15217"/>
          <a:stretch/>
        </p:blipFill>
        <p:spPr>
          <a:xfrm rot="10800000">
            <a:off x="-15950" y="-7976"/>
            <a:ext cx="7270900" cy="51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7"/>
          <p:cNvSpPr txBox="1"/>
          <p:nvPr>
            <p:ph type="title"/>
          </p:nvPr>
        </p:nvSpPr>
        <p:spPr>
          <a:xfrm>
            <a:off x="713275" y="795300"/>
            <a:ext cx="77175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8"/>
          <p:cNvSpPr txBox="1"/>
          <p:nvPr>
            <p:ph type="ctrTitle"/>
          </p:nvPr>
        </p:nvSpPr>
        <p:spPr>
          <a:xfrm>
            <a:off x="713225" y="434400"/>
            <a:ext cx="77175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23" name="Google Shape;123;p68"/>
          <p:cNvSpPr txBox="1"/>
          <p:nvPr>
            <p:ph idx="1" type="subTitle"/>
          </p:nvPr>
        </p:nvSpPr>
        <p:spPr>
          <a:xfrm>
            <a:off x="713225" y="2920325"/>
            <a:ext cx="29160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1"/>
          <p:cNvPicPr preferRelativeResize="0"/>
          <p:nvPr/>
        </p:nvPicPr>
        <p:blipFill rotWithShape="1">
          <a:blip r:embed="rId2">
            <a:alphaModFix amt="58000"/>
          </a:blip>
          <a:srcRect b="59653" l="1320" r="83588" t="15217"/>
          <a:stretch/>
        </p:blipFill>
        <p:spPr>
          <a:xfrm>
            <a:off x="4061375" y="-7975"/>
            <a:ext cx="5082625" cy="51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1"/>
          <p:cNvSpPr txBox="1"/>
          <p:nvPr>
            <p:ph idx="1" type="body"/>
          </p:nvPr>
        </p:nvSpPr>
        <p:spPr>
          <a:xfrm>
            <a:off x="713225" y="1109100"/>
            <a:ext cx="77175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" name="Google Shape;15;p51"/>
          <p:cNvSpPr txBox="1"/>
          <p:nvPr>
            <p:ph type="ctrTitle"/>
          </p:nvPr>
        </p:nvSpPr>
        <p:spPr>
          <a:xfrm>
            <a:off x="713225" y="434400"/>
            <a:ext cx="7717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29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9"/>
          <p:cNvPicPr preferRelativeResize="0"/>
          <p:nvPr/>
        </p:nvPicPr>
        <p:blipFill rotWithShape="1">
          <a:blip r:embed="rId2">
            <a:alphaModFix/>
          </a:blip>
          <a:srcRect b="-20564" l="20496" r="52327" t="98064"/>
          <a:stretch/>
        </p:blipFill>
        <p:spPr>
          <a:xfrm flipH="1" rot="10800000">
            <a:off x="-8575" y="531950"/>
            <a:ext cx="9152575" cy="46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9"/>
          <p:cNvSpPr txBox="1"/>
          <p:nvPr>
            <p:ph type="ctrTitle"/>
          </p:nvPr>
        </p:nvSpPr>
        <p:spPr>
          <a:xfrm>
            <a:off x="713225" y="2878500"/>
            <a:ext cx="77175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0"/>
          <p:cNvSpPr txBox="1"/>
          <p:nvPr>
            <p:ph type="ctrTitle"/>
          </p:nvPr>
        </p:nvSpPr>
        <p:spPr>
          <a:xfrm>
            <a:off x="713225" y="434400"/>
            <a:ext cx="60945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29" name="Google Shape;129;p70"/>
          <p:cNvSpPr txBox="1"/>
          <p:nvPr>
            <p:ph idx="1" type="subTitle"/>
          </p:nvPr>
        </p:nvSpPr>
        <p:spPr>
          <a:xfrm>
            <a:off x="713225" y="2920325"/>
            <a:ext cx="27489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1_1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1"/>
          <p:cNvSpPr txBox="1"/>
          <p:nvPr>
            <p:ph type="ctrTitle"/>
          </p:nvPr>
        </p:nvSpPr>
        <p:spPr>
          <a:xfrm>
            <a:off x="713225" y="434400"/>
            <a:ext cx="42072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32" name="Google Shape;132;p71"/>
          <p:cNvSpPr txBox="1"/>
          <p:nvPr>
            <p:ph idx="2" type="title"/>
          </p:nvPr>
        </p:nvSpPr>
        <p:spPr>
          <a:xfrm>
            <a:off x="713225" y="3817300"/>
            <a:ext cx="2470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" name="Google Shape;133;p71"/>
          <p:cNvSpPr txBox="1"/>
          <p:nvPr>
            <p:ph idx="1" type="subTitle"/>
          </p:nvPr>
        </p:nvSpPr>
        <p:spPr>
          <a:xfrm>
            <a:off x="713225" y="4206600"/>
            <a:ext cx="2470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71"/>
          <p:cNvSpPr txBox="1"/>
          <p:nvPr>
            <p:ph idx="3" type="title"/>
          </p:nvPr>
        </p:nvSpPr>
        <p:spPr>
          <a:xfrm>
            <a:off x="713225" y="2571750"/>
            <a:ext cx="2470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71"/>
          <p:cNvSpPr txBox="1"/>
          <p:nvPr>
            <p:ph idx="4" type="subTitle"/>
          </p:nvPr>
        </p:nvSpPr>
        <p:spPr>
          <a:xfrm>
            <a:off x="713225" y="2961050"/>
            <a:ext cx="2470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72"/>
          <p:cNvPicPr preferRelativeResize="0"/>
          <p:nvPr/>
        </p:nvPicPr>
        <p:blipFill rotWithShape="1">
          <a:blip r:embed="rId2">
            <a:alphaModFix amt="58000"/>
          </a:blip>
          <a:srcRect b="68364" l="22079" r="56081" t="-44834"/>
          <a:stretch/>
        </p:blipFill>
        <p:spPr>
          <a:xfrm rot="-5400000">
            <a:off x="2422128" y="-2434887"/>
            <a:ext cx="4286975" cy="9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2"/>
          <p:cNvSpPr txBox="1"/>
          <p:nvPr>
            <p:ph type="ctrTitle"/>
          </p:nvPr>
        </p:nvSpPr>
        <p:spPr>
          <a:xfrm>
            <a:off x="713225" y="434400"/>
            <a:ext cx="77175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10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39" name="Google Shape;139;p72"/>
          <p:cNvSpPr txBox="1"/>
          <p:nvPr>
            <p:ph idx="1" type="subTitle"/>
          </p:nvPr>
        </p:nvSpPr>
        <p:spPr>
          <a:xfrm>
            <a:off x="713225" y="3658750"/>
            <a:ext cx="34359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72"/>
          <p:cNvSpPr txBox="1"/>
          <p:nvPr/>
        </p:nvSpPr>
        <p:spPr>
          <a:xfrm>
            <a:off x="4149075" y="3658750"/>
            <a:ext cx="36441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CREDITS: This presentation template was created by </a:t>
            </a:r>
            <a:r>
              <a:rPr b="1" i="0" lang="en" sz="1600" u="none" cap="none" strike="noStrike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600" u="none" cap="none" strike="noStrik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, including icons by </a:t>
            </a:r>
            <a:r>
              <a:rPr b="1" i="0" lang="en" sz="1600" u="none" cap="none" strike="noStrike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600" u="none" cap="none" strike="noStrik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, infographics &amp; images by </a:t>
            </a:r>
            <a:r>
              <a:rPr b="1" i="0" lang="en" sz="1600" u="none" cap="none" strike="noStrike">
                <a:solidFill>
                  <a:schemeClr val="dk1"/>
                </a:solidFill>
                <a:uFill>
                  <a:noFill/>
                </a:uFill>
                <a:latin typeface="VT323"/>
                <a:ea typeface="VT323"/>
                <a:cs typeface="VT323"/>
                <a:sym typeface="VT323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600" u="none" cap="none" strike="noStrike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73"/>
          <p:cNvPicPr preferRelativeResize="0"/>
          <p:nvPr/>
        </p:nvPicPr>
        <p:blipFill rotWithShape="1">
          <a:blip r:embed="rId2">
            <a:alphaModFix amt="58000"/>
          </a:blip>
          <a:srcRect b="41384" l="-714" r="78875" t="-17855"/>
          <a:stretch/>
        </p:blipFill>
        <p:spPr>
          <a:xfrm rot="5400000">
            <a:off x="2422128" y="-1578362"/>
            <a:ext cx="4286975" cy="9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3"/>
          <p:cNvSpPr txBox="1"/>
          <p:nvPr>
            <p:ph type="ctrTitle"/>
          </p:nvPr>
        </p:nvSpPr>
        <p:spPr>
          <a:xfrm>
            <a:off x="713225" y="434400"/>
            <a:ext cx="60945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78"/>
          <p:cNvPicPr preferRelativeResize="0"/>
          <p:nvPr/>
        </p:nvPicPr>
        <p:blipFill rotWithShape="1">
          <a:blip r:embed="rId2">
            <a:alphaModFix amt="46000"/>
          </a:blip>
          <a:srcRect b="34364" l="15508" r="59926" t="6790"/>
          <a:stretch/>
        </p:blipFill>
        <p:spPr>
          <a:xfrm rot="5400000">
            <a:off x="2766602" y="-1255149"/>
            <a:ext cx="5199950" cy="759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9"/>
          <p:cNvPicPr preferRelativeResize="0"/>
          <p:nvPr/>
        </p:nvPicPr>
        <p:blipFill rotWithShape="1">
          <a:blip r:embed="rId2">
            <a:alphaModFix amt="58000"/>
          </a:blip>
          <a:srcRect b="59653" l="1319" r="77090" t="15217"/>
          <a:stretch/>
        </p:blipFill>
        <p:spPr>
          <a:xfrm rot="10800000">
            <a:off x="-15950" y="-7976"/>
            <a:ext cx="7270900" cy="516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/>
          <p:nvPr>
            <p:ph type="title"/>
          </p:nvPr>
        </p:nvSpPr>
        <p:spPr>
          <a:xfrm>
            <a:off x="1853150" y="2448950"/>
            <a:ext cx="2603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" name="Google Shape;18;p52"/>
          <p:cNvSpPr txBox="1"/>
          <p:nvPr>
            <p:ph idx="1" type="subTitle"/>
          </p:nvPr>
        </p:nvSpPr>
        <p:spPr>
          <a:xfrm>
            <a:off x="1853150" y="2838250"/>
            <a:ext cx="260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52"/>
          <p:cNvSpPr txBox="1"/>
          <p:nvPr>
            <p:ph idx="2" type="title"/>
          </p:nvPr>
        </p:nvSpPr>
        <p:spPr>
          <a:xfrm>
            <a:off x="696086" y="2663557"/>
            <a:ext cx="878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4900"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" name="Google Shape;20;p52"/>
          <p:cNvSpPr txBox="1"/>
          <p:nvPr>
            <p:ph idx="3" type="ctrTitle"/>
          </p:nvPr>
        </p:nvSpPr>
        <p:spPr>
          <a:xfrm>
            <a:off x="713225" y="434400"/>
            <a:ext cx="5538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1" name="Google Shape;21;p52"/>
          <p:cNvSpPr txBox="1"/>
          <p:nvPr>
            <p:ph idx="4" type="title"/>
          </p:nvPr>
        </p:nvSpPr>
        <p:spPr>
          <a:xfrm>
            <a:off x="5827375" y="2448950"/>
            <a:ext cx="2603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" name="Google Shape;22;p52"/>
          <p:cNvSpPr txBox="1"/>
          <p:nvPr>
            <p:ph idx="5" type="subTitle"/>
          </p:nvPr>
        </p:nvSpPr>
        <p:spPr>
          <a:xfrm>
            <a:off x="5827375" y="2838250"/>
            <a:ext cx="260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2"/>
          <p:cNvSpPr txBox="1"/>
          <p:nvPr>
            <p:ph idx="6" type="title"/>
          </p:nvPr>
        </p:nvSpPr>
        <p:spPr>
          <a:xfrm>
            <a:off x="4670311" y="2663557"/>
            <a:ext cx="878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4900"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" name="Google Shape;24;p52"/>
          <p:cNvSpPr txBox="1"/>
          <p:nvPr>
            <p:ph idx="7" type="title"/>
          </p:nvPr>
        </p:nvSpPr>
        <p:spPr>
          <a:xfrm>
            <a:off x="1853150" y="3792100"/>
            <a:ext cx="2603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" name="Google Shape;25;p52"/>
          <p:cNvSpPr txBox="1"/>
          <p:nvPr>
            <p:ph idx="8" type="subTitle"/>
          </p:nvPr>
        </p:nvSpPr>
        <p:spPr>
          <a:xfrm>
            <a:off x="1853150" y="4181400"/>
            <a:ext cx="260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" name="Google Shape;26;p52"/>
          <p:cNvSpPr txBox="1"/>
          <p:nvPr>
            <p:ph idx="9" type="title"/>
          </p:nvPr>
        </p:nvSpPr>
        <p:spPr>
          <a:xfrm>
            <a:off x="696086" y="4006707"/>
            <a:ext cx="878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4900"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" name="Google Shape;27;p52"/>
          <p:cNvSpPr txBox="1"/>
          <p:nvPr>
            <p:ph idx="13" type="title"/>
          </p:nvPr>
        </p:nvSpPr>
        <p:spPr>
          <a:xfrm>
            <a:off x="5827375" y="3792100"/>
            <a:ext cx="2603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52"/>
          <p:cNvSpPr txBox="1"/>
          <p:nvPr>
            <p:ph idx="14" type="subTitle"/>
          </p:nvPr>
        </p:nvSpPr>
        <p:spPr>
          <a:xfrm>
            <a:off x="5827375" y="4181400"/>
            <a:ext cx="260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" name="Google Shape;29;p52"/>
          <p:cNvSpPr txBox="1"/>
          <p:nvPr>
            <p:ph idx="15" type="title"/>
          </p:nvPr>
        </p:nvSpPr>
        <p:spPr>
          <a:xfrm>
            <a:off x="4670311" y="4006707"/>
            <a:ext cx="878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4900"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3"/>
          <p:cNvPicPr preferRelativeResize="0"/>
          <p:nvPr/>
        </p:nvPicPr>
        <p:blipFill rotWithShape="1">
          <a:blip r:embed="rId2">
            <a:alphaModFix amt="58000"/>
          </a:blip>
          <a:srcRect b="755" l="8678" r="66755" t="28531"/>
          <a:stretch/>
        </p:blipFill>
        <p:spPr>
          <a:xfrm rot="5400000">
            <a:off x="2021419" y="-2021425"/>
            <a:ext cx="5199950" cy="912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3"/>
          <p:cNvSpPr txBox="1"/>
          <p:nvPr>
            <p:ph type="ctrTitle"/>
          </p:nvPr>
        </p:nvSpPr>
        <p:spPr>
          <a:xfrm>
            <a:off x="713225" y="434400"/>
            <a:ext cx="38871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3" name="Google Shape;33;p53"/>
          <p:cNvSpPr txBox="1"/>
          <p:nvPr>
            <p:ph idx="1" type="subTitle"/>
          </p:nvPr>
        </p:nvSpPr>
        <p:spPr>
          <a:xfrm>
            <a:off x="713225" y="3414900"/>
            <a:ext cx="38871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4"/>
          <p:cNvSpPr txBox="1"/>
          <p:nvPr>
            <p:ph type="title"/>
          </p:nvPr>
        </p:nvSpPr>
        <p:spPr>
          <a:xfrm>
            <a:off x="713225" y="1528500"/>
            <a:ext cx="5154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" name="Google Shape;36;p54"/>
          <p:cNvSpPr txBox="1"/>
          <p:nvPr>
            <p:ph idx="2" type="ctrTitle"/>
          </p:nvPr>
        </p:nvSpPr>
        <p:spPr>
          <a:xfrm>
            <a:off x="713225" y="434400"/>
            <a:ext cx="77175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8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" type="subTitle"/>
          </p:nvPr>
        </p:nvSpPr>
        <p:spPr>
          <a:xfrm>
            <a:off x="713225" y="4144800"/>
            <a:ext cx="3196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5"/>
          <p:cNvPicPr preferRelativeResize="0"/>
          <p:nvPr/>
        </p:nvPicPr>
        <p:blipFill rotWithShape="1">
          <a:blip r:embed="rId2">
            <a:alphaModFix amt="46000"/>
          </a:blip>
          <a:srcRect b="34364" l="15508" r="59926" t="6790"/>
          <a:stretch/>
        </p:blipFill>
        <p:spPr>
          <a:xfrm rot="5400000">
            <a:off x="2766602" y="-1255149"/>
            <a:ext cx="5199950" cy="759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5"/>
          <p:cNvSpPr txBox="1"/>
          <p:nvPr>
            <p:ph type="ctrTitle"/>
          </p:nvPr>
        </p:nvSpPr>
        <p:spPr>
          <a:xfrm>
            <a:off x="713225" y="434400"/>
            <a:ext cx="41940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1" type="subTitle"/>
          </p:nvPr>
        </p:nvSpPr>
        <p:spPr>
          <a:xfrm>
            <a:off x="713225" y="2920325"/>
            <a:ext cx="44571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6"/>
          <p:cNvSpPr txBox="1"/>
          <p:nvPr>
            <p:ph type="ctrTitle"/>
          </p:nvPr>
        </p:nvSpPr>
        <p:spPr>
          <a:xfrm>
            <a:off x="713225" y="3691200"/>
            <a:ext cx="3858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b="0"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44" name="Google Shape;44;p56"/>
          <p:cNvSpPr txBox="1"/>
          <p:nvPr>
            <p:ph idx="1" type="subTitle"/>
          </p:nvPr>
        </p:nvSpPr>
        <p:spPr>
          <a:xfrm>
            <a:off x="713225" y="1100538"/>
            <a:ext cx="4921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7"/>
          <p:cNvPicPr preferRelativeResize="0"/>
          <p:nvPr/>
        </p:nvPicPr>
        <p:blipFill rotWithShape="1">
          <a:blip r:embed="rId2">
            <a:alphaModFix amt="58000"/>
          </a:blip>
          <a:srcRect b="31588" l="0" r="78161" t="25455"/>
          <a:stretch/>
        </p:blipFill>
        <p:spPr>
          <a:xfrm>
            <a:off x="4857025" y="0"/>
            <a:ext cx="42869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7"/>
          <p:cNvSpPr txBox="1"/>
          <p:nvPr>
            <p:ph type="ctrTitle"/>
          </p:nvPr>
        </p:nvSpPr>
        <p:spPr>
          <a:xfrm>
            <a:off x="713225" y="434400"/>
            <a:ext cx="60945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8"/>
          <p:cNvPicPr preferRelativeResize="0"/>
          <p:nvPr/>
        </p:nvPicPr>
        <p:blipFill rotWithShape="1">
          <a:blip r:embed="rId2">
            <a:alphaModFix amt="58000"/>
          </a:blip>
          <a:srcRect b="41384" l="-714" r="78875" t="-17855"/>
          <a:stretch/>
        </p:blipFill>
        <p:spPr>
          <a:xfrm flipH="1" rot="-5400000">
            <a:off x="2422128" y="-1578362"/>
            <a:ext cx="4286975" cy="9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8"/>
          <p:cNvSpPr txBox="1"/>
          <p:nvPr>
            <p:ph type="title"/>
          </p:nvPr>
        </p:nvSpPr>
        <p:spPr>
          <a:xfrm>
            <a:off x="713225" y="3429400"/>
            <a:ext cx="3203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8"/>
          <p:cNvSpPr txBox="1"/>
          <p:nvPr>
            <p:ph idx="1" type="subTitle"/>
          </p:nvPr>
        </p:nvSpPr>
        <p:spPr>
          <a:xfrm>
            <a:off x="713225" y="3818700"/>
            <a:ext cx="32037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8"/>
          <p:cNvSpPr txBox="1"/>
          <p:nvPr>
            <p:ph idx="2" type="ctrTitle"/>
          </p:nvPr>
        </p:nvSpPr>
        <p:spPr>
          <a:xfrm>
            <a:off x="713225" y="434400"/>
            <a:ext cx="42072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 Black"/>
              <a:buNone/>
              <a:defRPr sz="5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53" name="Google Shape;53;p58"/>
          <p:cNvSpPr txBox="1"/>
          <p:nvPr>
            <p:ph idx="3" type="title"/>
          </p:nvPr>
        </p:nvSpPr>
        <p:spPr>
          <a:xfrm>
            <a:off x="4876800" y="3429400"/>
            <a:ext cx="3203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58"/>
          <p:cNvSpPr txBox="1"/>
          <p:nvPr>
            <p:ph idx="4" type="subTitle"/>
          </p:nvPr>
        </p:nvSpPr>
        <p:spPr>
          <a:xfrm>
            <a:off x="4876800" y="3818700"/>
            <a:ext cx="32037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ela Gothic One"/>
              <a:buNone/>
              <a:defRPr b="1" i="0" sz="30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ela Gothic One"/>
              <a:buNone/>
              <a:defRPr b="0" i="0" sz="28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ela Gothic One"/>
              <a:buNone/>
              <a:defRPr b="0" i="0" sz="28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ela Gothic One"/>
              <a:buNone/>
              <a:defRPr b="0" i="0" sz="28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ela Gothic One"/>
              <a:buNone/>
              <a:defRPr b="0" i="0" sz="28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ela Gothic One"/>
              <a:buNone/>
              <a:defRPr b="0" i="0" sz="28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ela Gothic One"/>
              <a:buNone/>
              <a:defRPr b="0" i="0" sz="28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ela Gothic One"/>
              <a:buNone/>
              <a:defRPr b="0" i="0" sz="28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ela Gothic One"/>
              <a:buNone/>
              <a:defRPr b="0" i="0" sz="2800" u="none" cap="none" strike="noStrik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713225" y="1246950"/>
            <a:ext cx="7717500" cy="3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T323"/>
              <a:buChar char="●"/>
              <a:defRPr b="0" i="0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T323"/>
              <a:buChar char="○"/>
              <a:defRPr b="0" i="0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T323"/>
              <a:buChar char="■"/>
              <a:defRPr b="0" i="0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T323"/>
              <a:buChar char="●"/>
              <a:defRPr b="0" i="0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T323"/>
              <a:buChar char="○"/>
              <a:defRPr b="0" i="0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T323"/>
              <a:buChar char="■"/>
              <a:defRPr b="0" i="0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T323"/>
              <a:buChar char="●"/>
              <a:defRPr b="0" i="0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T323"/>
              <a:buChar char="○"/>
              <a:defRPr b="0" i="0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T323"/>
              <a:buChar char="■"/>
              <a:defRPr b="0" i="0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32.jpg"/><Relationship Id="rId5" Type="http://schemas.openxmlformats.org/officeDocument/2006/relationships/image" Target="../media/image3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omputerhoy.com/noticias/apps/que-es-que-significa-termino-free2play-free-play-13353" TargetMode="External"/><Relationship Id="rId4" Type="http://schemas.openxmlformats.org/officeDocument/2006/relationships/hyperlink" Target="https://tangramconsulting.es/noticias/como-se-financian-apps-gratuitas" TargetMode="External"/><Relationship Id="rId9" Type="http://schemas.openxmlformats.org/officeDocument/2006/relationships/hyperlink" Target="https://androidayuda.com/juegos/listas/juegos-parecidos-clash-royale/" TargetMode="External"/><Relationship Id="rId5" Type="http://schemas.openxmlformats.org/officeDocument/2006/relationships/hyperlink" Target="https://areajugones.sport.es/videojuegos/clash-royale-lidera-el-listado-de-juegos-y-aplicaciones-con-mas-ingresos-en-android/" TargetMode="External"/><Relationship Id="rId6" Type="http://schemas.openxmlformats.org/officeDocument/2006/relationships/hyperlink" Target="https://www.redbull.com/co-es/clash-royale-en-numeros" TargetMode="External"/><Relationship Id="rId7" Type="http://schemas.openxmlformats.org/officeDocument/2006/relationships/hyperlink" Target="https://alfabetajuega.com/moviles/esta-es-la-descomunal-cifra-de-ingresos-que-ha-generado-clash-royale" TargetMode="External"/><Relationship Id="rId8" Type="http://schemas.openxmlformats.org/officeDocument/2006/relationships/hyperlink" Target="https://www.vidaextra.com/estrategia/gears-pop-no-seguira-adelante-cerrara-sus-servidores-para-siempre-a-finales-abril-202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/>
          <p:nvPr>
            <p:ph type="ctrTitle"/>
          </p:nvPr>
        </p:nvSpPr>
        <p:spPr>
          <a:xfrm>
            <a:off x="713225" y="434400"/>
            <a:ext cx="62013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CLASH ROYALE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55" name="Google Shape;155;p1"/>
          <p:cNvSpPr txBox="1"/>
          <p:nvPr>
            <p:ph idx="1" type="subTitle"/>
          </p:nvPr>
        </p:nvSpPr>
        <p:spPr>
          <a:xfrm>
            <a:off x="713225" y="2289600"/>
            <a:ext cx="3858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Integrantes:</a:t>
            </a:r>
            <a:endParaRPr/>
          </a:p>
        </p:txBody>
      </p:sp>
      <p:sp>
        <p:nvSpPr>
          <p:cNvPr id="156" name="Google Shape;156;p1"/>
          <p:cNvSpPr txBox="1"/>
          <p:nvPr>
            <p:ph idx="1" type="subTitle"/>
          </p:nvPr>
        </p:nvSpPr>
        <p:spPr>
          <a:xfrm>
            <a:off x="713225" y="3168875"/>
            <a:ext cx="47898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Anizar Morales Víctor</a:t>
            </a:r>
            <a:endParaRPr/>
          </a:p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Avendaño Cabanillas Gustavo Eduardo</a:t>
            </a:r>
            <a:endParaRPr/>
          </a:p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Pérez Duarte Ana Patricia</a:t>
            </a:r>
            <a:endParaRPr/>
          </a:p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Torrecilla Jiménez Aarón Israel</a:t>
            </a:r>
            <a:endParaRPr/>
          </a:p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Villafañe Pérez Pamela Irais</a:t>
            </a:r>
            <a:endParaRPr/>
          </a:p>
        </p:txBody>
      </p:sp>
      <p:sp>
        <p:nvSpPr>
          <p:cNvPr id="157" name="Google Shape;157;p1"/>
          <p:cNvSpPr/>
          <p:nvPr/>
        </p:nvSpPr>
        <p:spPr>
          <a:xfrm>
            <a:off x="7420375" y="434400"/>
            <a:ext cx="1010400" cy="1010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1"/>
          <p:cNvGrpSpPr/>
          <p:nvPr/>
        </p:nvGrpSpPr>
        <p:grpSpPr>
          <a:xfrm>
            <a:off x="7581342" y="595367"/>
            <a:ext cx="564282" cy="564282"/>
            <a:chOff x="7581342" y="961642"/>
            <a:chExt cx="564282" cy="564282"/>
          </a:xfrm>
        </p:grpSpPr>
        <p:cxnSp>
          <p:nvCxnSpPr>
            <p:cNvPr id="159" name="Google Shape;159;p1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1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1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62" name="Google Shape;162;p1"/>
          <p:cNvPicPr preferRelativeResize="0"/>
          <p:nvPr/>
        </p:nvPicPr>
        <p:blipFill rotWithShape="1">
          <a:blip r:embed="rId3">
            <a:alphaModFix/>
          </a:blip>
          <a:srcRect b="20758" l="66951" r="8226" t="27033"/>
          <a:stretch/>
        </p:blipFill>
        <p:spPr>
          <a:xfrm>
            <a:off x="5744525" y="1629050"/>
            <a:ext cx="2686248" cy="31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 txBox="1"/>
          <p:nvPr>
            <p:ph type="ctrTitle"/>
          </p:nvPr>
        </p:nvSpPr>
        <p:spPr>
          <a:xfrm>
            <a:off x="704975" y="289925"/>
            <a:ext cx="6094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Ganancias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255351" y="2960100"/>
            <a:ext cx="16758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E2E2E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Publicidad</a:t>
            </a:r>
            <a:endParaRPr b="1" i="0" sz="2000" u="none" cap="none" strike="noStrike">
              <a:solidFill>
                <a:srgbClr val="2E2E2E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133400" y="3543925"/>
            <a:ext cx="19197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Coste por </a:t>
            </a: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impresión</a:t>
            </a: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 (dentro de la app).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Coste por clic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Coste por acción (campañas)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28" name="Google Shape;228;p8"/>
          <p:cNvSpPr txBox="1"/>
          <p:nvPr/>
        </p:nvSpPr>
        <p:spPr>
          <a:xfrm>
            <a:off x="1931150" y="2619525"/>
            <a:ext cx="1919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E2E2E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Suscripción</a:t>
            </a:r>
            <a:endParaRPr b="1" i="0" sz="2000" u="none" cap="none" strike="noStrike">
              <a:solidFill>
                <a:srgbClr val="2E2E2E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29" name="Google Shape;229;p8"/>
          <p:cNvSpPr txBox="1"/>
          <p:nvPr/>
        </p:nvSpPr>
        <p:spPr>
          <a:xfrm>
            <a:off x="1937975" y="2012113"/>
            <a:ext cx="203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Pago de suscripción mensual</a:t>
            </a:r>
            <a:endParaRPr b="0" i="0" sz="2000" u="none" cap="none" strike="noStrike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3898835" y="3208640"/>
            <a:ext cx="1519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E2E2E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Compras in-app</a:t>
            </a:r>
            <a:endParaRPr b="1" i="0" sz="2000" u="none" cap="none" strike="noStrike">
              <a:solidFill>
                <a:srgbClr val="2E2E2E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3643534" y="3643125"/>
            <a:ext cx="2030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Compras dentro de la aplicación.</a:t>
            </a:r>
            <a:endParaRPr b="0" i="0" sz="2000" u="none" cap="none" strike="noStrike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581990" y="1746624"/>
            <a:ext cx="866400" cy="1071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218863" y="2818113"/>
            <a:ext cx="761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2445258" y="3101416"/>
            <a:ext cx="866400" cy="1071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4306572" y="1793836"/>
            <a:ext cx="866400" cy="1071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5627612" y="2640200"/>
            <a:ext cx="1627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E2E2E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Patrocinio</a:t>
            </a:r>
            <a:endParaRPr b="1" i="0" sz="2000" u="none" cap="none" strike="noStrike">
              <a:solidFill>
                <a:srgbClr val="2E2E2E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5603461" y="1747738"/>
            <a:ext cx="16758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Para un mayor acceso con su público objetivo</a:t>
            </a:r>
            <a:endParaRPr b="0" i="0" sz="2000" u="none" cap="none" strike="noStrike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6005535" y="3122091"/>
            <a:ext cx="866400" cy="1071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8"/>
          <p:cNvCxnSpPr>
            <a:stCxn id="232" idx="6"/>
            <a:endCxn id="234" idx="2"/>
          </p:cNvCxnSpPr>
          <p:nvPr/>
        </p:nvCxnSpPr>
        <p:spPr>
          <a:xfrm>
            <a:off x="1448390" y="2282424"/>
            <a:ext cx="996900" cy="13548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8"/>
          <p:cNvCxnSpPr>
            <a:stCxn id="235" idx="2"/>
            <a:endCxn id="234" idx="6"/>
          </p:cNvCxnSpPr>
          <p:nvPr/>
        </p:nvCxnSpPr>
        <p:spPr>
          <a:xfrm flipH="1">
            <a:off x="3311772" y="2329636"/>
            <a:ext cx="994800" cy="13077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8"/>
          <p:cNvCxnSpPr>
            <a:stCxn id="235" idx="6"/>
            <a:endCxn id="238" idx="2"/>
          </p:cNvCxnSpPr>
          <p:nvPr/>
        </p:nvCxnSpPr>
        <p:spPr>
          <a:xfrm>
            <a:off x="5172972" y="2329636"/>
            <a:ext cx="832500" cy="1328400"/>
          </a:xfrm>
          <a:prstGeom prst="curvedConnector3">
            <a:avLst>
              <a:gd fmla="val 49993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8"/>
          <p:cNvSpPr/>
          <p:nvPr/>
        </p:nvSpPr>
        <p:spPr>
          <a:xfrm>
            <a:off x="7420375" y="434400"/>
            <a:ext cx="1010400" cy="1010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8"/>
          <p:cNvGrpSpPr/>
          <p:nvPr/>
        </p:nvGrpSpPr>
        <p:grpSpPr>
          <a:xfrm>
            <a:off x="7581342" y="595367"/>
            <a:ext cx="564282" cy="564282"/>
            <a:chOff x="7581342" y="961642"/>
            <a:chExt cx="564282" cy="564282"/>
          </a:xfrm>
        </p:grpSpPr>
        <p:cxnSp>
          <p:nvCxnSpPr>
            <p:cNvPr id="244" name="Google Shape;244;p8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8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8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7" name="Google Shape;247;p8"/>
          <p:cNvSpPr txBox="1"/>
          <p:nvPr/>
        </p:nvSpPr>
        <p:spPr>
          <a:xfrm>
            <a:off x="704975" y="720300"/>
            <a:ext cx="63261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Clash Royale es un juego Free-to-Play en donde existen diferentes formas para financiar este tipo de aplicaciones:</a:t>
            </a:r>
            <a:endParaRPr b="0" i="0" sz="2000" u="none" cap="none" strike="noStrike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7383100" y="3203800"/>
            <a:ext cx="1627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2E2E2E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Modelo Fremium</a:t>
            </a:r>
            <a:endParaRPr b="1" i="0" sz="2000" u="none" cap="none" strike="noStrike">
              <a:solidFill>
                <a:srgbClr val="2E2E2E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7203824" y="3753950"/>
            <a:ext cx="1842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Pagos para acceder a funcionalidades específicas</a:t>
            </a:r>
            <a:endParaRPr b="0" i="0" sz="2000" u="none" cap="none" strike="noStrike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7709752" y="1761724"/>
            <a:ext cx="866400" cy="1071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7346625" y="2833213"/>
            <a:ext cx="761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8"/>
          <p:cNvCxnSpPr/>
          <p:nvPr/>
        </p:nvCxnSpPr>
        <p:spPr>
          <a:xfrm flipH="1">
            <a:off x="6870947" y="2306986"/>
            <a:ext cx="832500" cy="13284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99" y="1944624"/>
            <a:ext cx="675601" cy="6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738" y="3299425"/>
            <a:ext cx="675601" cy="6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075" y="1921575"/>
            <a:ext cx="761400" cy="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2475" y="3241650"/>
            <a:ext cx="832500" cy="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9053" y="1944628"/>
            <a:ext cx="675599" cy="6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7420375" y="434400"/>
            <a:ext cx="1010400" cy="1010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 txBox="1"/>
          <p:nvPr/>
        </p:nvSpPr>
        <p:spPr>
          <a:xfrm>
            <a:off x="560500" y="539713"/>
            <a:ext cx="63261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Lanzado el 2 de marzo de 2016, generó durante su primer año más de mil millones de dólares con 354 millones de descargas.</a:t>
            </a:r>
            <a:endParaRPr b="0" i="0" sz="2000" u="none" cap="none" strike="noStrike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560500" y="1400500"/>
            <a:ext cx="2700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Otros títulos importantes:</a:t>
            </a:r>
            <a:endParaRPr b="0" i="0" sz="2000" u="none" cap="none" strike="noStrike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265" name="Google Shape;265;p9"/>
          <p:cNvPicPr preferRelativeResize="0"/>
          <p:nvPr/>
        </p:nvPicPr>
        <p:blipFill rotWithShape="1">
          <a:blip r:embed="rId3">
            <a:alphaModFix/>
          </a:blip>
          <a:srcRect b="15335" l="27575" r="24416" t="29501"/>
          <a:stretch/>
        </p:blipFill>
        <p:spPr>
          <a:xfrm>
            <a:off x="317550" y="1933975"/>
            <a:ext cx="3870100" cy="25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9"/>
          <p:cNvGrpSpPr/>
          <p:nvPr/>
        </p:nvGrpSpPr>
        <p:grpSpPr>
          <a:xfrm>
            <a:off x="7581342" y="595367"/>
            <a:ext cx="564282" cy="564282"/>
            <a:chOff x="7581342" y="961642"/>
            <a:chExt cx="564282" cy="564282"/>
          </a:xfrm>
        </p:grpSpPr>
        <p:cxnSp>
          <p:nvCxnSpPr>
            <p:cNvPr id="267" name="Google Shape;267;p9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8" name="Google Shape;268;p9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" name="Google Shape;269;p9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0" name="Google Shape;270;p9"/>
          <p:cNvSpPr txBox="1"/>
          <p:nvPr/>
        </p:nvSpPr>
        <p:spPr>
          <a:xfrm>
            <a:off x="4569575" y="2130850"/>
            <a:ext cx="4293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Ganancias de la Apple Store y Google Play</a:t>
            </a:r>
            <a:endParaRPr b="0" i="0" sz="2000" u="none" cap="none" strike="noStrike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271" name="Google Shape;271;p9"/>
          <p:cNvPicPr preferRelativeResize="0"/>
          <p:nvPr/>
        </p:nvPicPr>
        <p:blipFill rotWithShape="1">
          <a:blip r:embed="rId4">
            <a:alphaModFix/>
          </a:blip>
          <a:srcRect b="24444" l="39037" r="12456" t="31912"/>
          <a:stretch/>
        </p:blipFill>
        <p:spPr>
          <a:xfrm>
            <a:off x="4781175" y="2767561"/>
            <a:ext cx="3870100" cy="196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 txBox="1"/>
          <p:nvPr>
            <p:ph idx="2" type="ctrTitle"/>
          </p:nvPr>
        </p:nvSpPr>
        <p:spPr>
          <a:xfrm>
            <a:off x="389850" y="1136200"/>
            <a:ext cx="7722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POR QUÉ LA SELECCIONAMOS?</a:t>
            </a:r>
            <a:endParaRPr/>
          </a:p>
        </p:txBody>
      </p:sp>
      <p:grpSp>
        <p:nvGrpSpPr>
          <p:cNvPr id="277" name="Google Shape;277;p10"/>
          <p:cNvGrpSpPr/>
          <p:nvPr/>
        </p:nvGrpSpPr>
        <p:grpSpPr>
          <a:xfrm flipH="1" rot="8100000">
            <a:off x="7872840" y="551257"/>
            <a:ext cx="564276" cy="564276"/>
            <a:chOff x="7581342" y="961642"/>
            <a:chExt cx="564282" cy="564282"/>
          </a:xfrm>
        </p:grpSpPr>
        <p:cxnSp>
          <p:nvCxnSpPr>
            <p:cNvPr id="278" name="Google Shape;278;p10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10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10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1" name="Google Shape;281;p10"/>
          <p:cNvGrpSpPr/>
          <p:nvPr/>
        </p:nvGrpSpPr>
        <p:grpSpPr>
          <a:xfrm flipH="1" rot="8100000">
            <a:off x="7203615" y="551257"/>
            <a:ext cx="564276" cy="564276"/>
            <a:chOff x="7581342" y="961642"/>
            <a:chExt cx="564282" cy="564282"/>
          </a:xfrm>
        </p:grpSpPr>
        <p:cxnSp>
          <p:nvCxnSpPr>
            <p:cNvPr id="282" name="Google Shape;282;p10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" name="Google Shape;283;p10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4" name="Google Shape;284;p10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85" name="Google Shape;285;p10"/>
          <p:cNvPicPr preferRelativeResize="0"/>
          <p:nvPr/>
        </p:nvPicPr>
        <p:blipFill rotWithShape="1">
          <a:blip r:embed="rId3">
            <a:alphaModFix/>
          </a:blip>
          <a:srcRect b="25948" l="61410" r="7320" t="50468"/>
          <a:stretch/>
        </p:blipFill>
        <p:spPr>
          <a:xfrm>
            <a:off x="1708925" y="2388100"/>
            <a:ext cx="5726150" cy="242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/>
          <p:nvPr>
            <p:ph idx="1" type="body"/>
          </p:nvPr>
        </p:nvSpPr>
        <p:spPr>
          <a:xfrm>
            <a:off x="713225" y="2177400"/>
            <a:ext cx="43857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-215900" lvl="0" marL="24130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Gears POP cerró su servidores ya que Microsoft comentó que el juego ya no era viable.</a:t>
            </a:r>
            <a:endParaRPr/>
          </a:p>
          <a:p>
            <a:pPr indent="-215900" lvl="0" marL="2413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Rush Royal tiene una mecánica y género familiar pero le falta equilibrio en algunas batallas (jugadores de pago). </a:t>
            </a:r>
            <a:endParaRPr/>
          </a:p>
          <a:p>
            <a:pPr indent="-215900" lvl="0" marL="2413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HearthStone, la comunidad de este juego dice que ya no es divertido, además de abusar del contenido exclusivo y de los métodos de pago.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 txBox="1"/>
          <p:nvPr>
            <p:ph type="ctrTitle"/>
          </p:nvPr>
        </p:nvSpPr>
        <p:spPr>
          <a:xfrm>
            <a:off x="713225" y="434400"/>
            <a:ext cx="49011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Competencia en el mercado</a:t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7420375" y="434400"/>
            <a:ext cx="1010400" cy="1010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11"/>
          <p:cNvGrpSpPr/>
          <p:nvPr/>
        </p:nvGrpSpPr>
        <p:grpSpPr>
          <a:xfrm>
            <a:off x="7581342" y="595367"/>
            <a:ext cx="564282" cy="564282"/>
            <a:chOff x="7581342" y="961642"/>
            <a:chExt cx="564282" cy="564282"/>
          </a:xfrm>
        </p:grpSpPr>
        <p:cxnSp>
          <p:nvCxnSpPr>
            <p:cNvPr id="294" name="Google Shape;294;p11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11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11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97" name="Google Shape;297;p11"/>
          <p:cNvPicPr preferRelativeResize="0"/>
          <p:nvPr/>
        </p:nvPicPr>
        <p:blipFill rotWithShape="1">
          <a:blip r:embed="rId3">
            <a:alphaModFix/>
          </a:blip>
          <a:srcRect b="35324" l="54958" r="29954" t="42109"/>
          <a:stretch/>
        </p:blipFill>
        <p:spPr>
          <a:xfrm>
            <a:off x="6335150" y="2451037"/>
            <a:ext cx="1487976" cy="125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1"/>
          <p:cNvPicPr preferRelativeResize="0"/>
          <p:nvPr/>
        </p:nvPicPr>
        <p:blipFill rotWithShape="1">
          <a:blip r:embed="rId4">
            <a:alphaModFix/>
          </a:blip>
          <a:srcRect b="24862" l="26829" r="48927" t="47736"/>
          <a:stretch/>
        </p:blipFill>
        <p:spPr>
          <a:xfrm>
            <a:off x="5651502" y="1262112"/>
            <a:ext cx="1731701" cy="11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1"/>
          <p:cNvPicPr preferRelativeResize="0"/>
          <p:nvPr/>
        </p:nvPicPr>
        <p:blipFill rotWithShape="1">
          <a:blip r:embed="rId5">
            <a:alphaModFix/>
          </a:blip>
          <a:srcRect b="42118" l="53774" r="9203" t="33541"/>
          <a:stretch/>
        </p:blipFill>
        <p:spPr>
          <a:xfrm>
            <a:off x="6027150" y="3914800"/>
            <a:ext cx="2732232" cy="101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 txBox="1"/>
          <p:nvPr>
            <p:ph idx="2" type="ctrTitle"/>
          </p:nvPr>
        </p:nvSpPr>
        <p:spPr>
          <a:xfrm>
            <a:off x="713225" y="434400"/>
            <a:ext cx="71715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Dispositivos móviles</a:t>
            </a:r>
            <a:endParaRPr/>
          </a:p>
        </p:txBody>
      </p:sp>
      <p:grpSp>
        <p:nvGrpSpPr>
          <p:cNvPr id="305" name="Google Shape;305;p12"/>
          <p:cNvGrpSpPr/>
          <p:nvPr/>
        </p:nvGrpSpPr>
        <p:grpSpPr>
          <a:xfrm flipH="1" rot="8100000">
            <a:off x="7491845" y="1237050"/>
            <a:ext cx="564276" cy="564276"/>
            <a:chOff x="7581342" y="961642"/>
            <a:chExt cx="564282" cy="564282"/>
          </a:xfrm>
        </p:grpSpPr>
        <p:cxnSp>
          <p:nvCxnSpPr>
            <p:cNvPr id="306" name="Google Shape;306;p12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7" name="Google Shape;307;p12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8" name="Google Shape;308;p12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9" name="Google Shape;309;p12"/>
          <p:cNvGrpSpPr/>
          <p:nvPr/>
        </p:nvGrpSpPr>
        <p:grpSpPr>
          <a:xfrm flipH="1" rot="8100000">
            <a:off x="6822620" y="1237050"/>
            <a:ext cx="564276" cy="564276"/>
            <a:chOff x="7581342" y="961642"/>
            <a:chExt cx="564282" cy="564282"/>
          </a:xfrm>
        </p:grpSpPr>
        <p:cxnSp>
          <p:nvCxnSpPr>
            <p:cNvPr id="310" name="Google Shape;310;p12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1" name="Google Shape;311;p12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2" name="Google Shape;312;p12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13" name="Google Shape;313;p12"/>
          <p:cNvGrpSpPr/>
          <p:nvPr/>
        </p:nvGrpSpPr>
        <p:grpSpPr>
          <a:xfrm flipH="1" rot="8100000">
            <a:off x="6153395" y="1237050"/>
            <a:ext cx="564276" cy="564276"/>
            <a:chOff x="7581342" y="961642"/>
            <a:chExt cx="564282" cy="564282"/>
          </a:xfrm>
        </p:grpSpPr>
        <p:cxnSp>
          <p:nvCxnSpPr>
            <p:cNvPr id="314" name="Google Shape;314;p12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12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12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7" name="Google Shape;317;p12"/>
          <p:cNvSpPr txBox="1"/>
          <p:nvPr/>
        </p:nvSpPr>
        <p:spPr>
          <a:xfrm>
            <a:off x="362850" y="2042694"/>
            <a:ext cx="84183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Caracterísitcas mínimas: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Android:								iOS: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55600" lvl="0" marL="45720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VT323"/>
              <a:buChar char="-"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Memoria RAM (512 MB a 1GB)			-  Versión superior a iOS8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55600" lvl="0" marL="45720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VT323"/>
              <a:buChar char="-"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CPU: 1GHz o superior				-  Memoria RAM (1 GB)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55600" lvl="0" marL="45720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VT323"/>
              <a:buChar char="-"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SO: Android 4.0.4 o superior		-  CPU: Todos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-355600" lvl="0" marL="45720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VT323"/>
              <a:buChar char="-"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Espacio disponible de 150 MB o más	-  Espacio disponible de 150 MB o </a:t>
            </a: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más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18" name="Google Shape;318;p12"/>
          <p:cNvSpPr txBox="1"/>
          <p:nvPr/>
        </p:nvSpPr>
        <p:spPr>
          <a:xfrm>
            <a:off x="418825" y="3318425"/>
            <a:ext cx="47355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Competencias: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45720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Liga Chispitas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45720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Royal Premier League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45720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Super Liga Orange —&gt; Orange Crown League  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19" name="Google Shape;319;p12"/>
          <p:cNvSpPr txBox="1"/>
          <p:nvPr/>
        </p:nvSpPr>
        <p:spPr>
          <a:xfrm>
            <a:off x="5132575" y="3176575"/>
            <a:ext cx="37161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Colaboraciones: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E2E2E"/>
                </a:solidFill>
                <a:latin typeface="VT323"/>
                <a:ea typeface="VT323"/>
                <a:cs typeface="VT323"/>
                <a:sym typeface="VT323"/>
              </a:rPr>
              <a:t>Equipo Paris Saint-Germain (reforzar posición en los eSports).</a:t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E2E2E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f30232c3d_0_0"/>
          <p:cNvSpPr txBox="1"/>
          <p:nvPr>
            <p:ph idx="2" type="ctrTitle"/>
          </p:nvPr>
        </p:nvSpPr>
        <p:spPr>
          <a:xfrm>
            <a:off x="389850" y="1136200"/>
            <a:ext cx="7722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Menciones especiales</a:t>
            </a:r>
            <a:endParaRPr/>
          </a:p>
        </p:txBody>
      </p:sp>
      <p:grpSp>
        <p:nvGrpSpPr>
          <p:cNvPr id="325" name="Google Shape;325;gff30232c3d_0_0"/>
          <p:cNvGrpSpPr/>
          <p:nvPr/>
        </p:nvGrpSpPr>
        <p:grpSpPr>
          <a:xfrm flipH="1" rot="8100000">
            <a:off x="7872845" y="551250"/>
            <a:ext cx="564277" cy="564277"/>
            <a:chOff x="7581342" y="961642"/>
            <a:chExt cx="564282" cy="564282"/>
          </a:xfrm>
        </p:grpSpPr>
        <p:cxnSp>
          <p:nvCxnSpPr>
            <p:cNvPr id="326" name="Google Shape;326;gff30232c3d_0_0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gff30232c3d_0_0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gff30232c3d_0_0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9" name="Google Shape;329;gff30232c3d_0_0"/>
          <p:cNvGrpSpPr/>
          <p:nvPr/>
        </p:nvGrpSpPr>
        <p:grpSpPr>
          <a:xfrm flipH="1" rot="8100000">
            <a:off x="7203620" y="551250"/>
            <a:ext cx="564277" cy="564277"/>
            <a:chOff x="7581342" y="961642"/>
            <a:chExt cx="564282" cy="564282"/>
          </a:xfrm>
        </p:grpSpPr>
        <p:cxnSp>
          <p:nvCxnSpPr>
            <p:cNvPr id="330" name="Google Shape;330;gff30232c3d_0_0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gff30232c3d_0_0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gff30232c3d_0_0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33" name="Google Shape;333;gff30232c3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638" y="1883275"/>
            <a:ext cx="5494726" cy="30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f30232c3d_0_14"/>
          <p:cNvSpPr txBox="1"/>
          <p:nvPr>
            <p:ph idx="1" type="body"/>
          </p:nvPr>
        </p:nvSpPr>
        <p:spPr>
          <a:xfrm>
            <a:off x="582450" y="1749600"/>
            <a:ext cx="43857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-215900" lvl="0" marL="2413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En Diciembre de 2016 Irán puso restricciones de acuerdo a investigaciones hechas por psicólogos.</a:t>
            </a:r>
            <a:endParaRPr/>
          </a:p>
          <a:p>
            <a:pPr indent="-254000" lvl="0" marL="2413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Supuestamente genera adicción, provoca violencia y conflictos tribales</a:t>
            </a:r>
            <a:endParaRPr/>
          </a:p>
          <a:p>
            <a:pPr indent="-254000" lvl="0" marL="2413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Fuente BBC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9" name="Google Shape;339;gff30232c3d_0_14"/>
          <p:cNvSpPr txBox="1"/>
          <p:nvPr>
            <p:ph type="ctrTitle"/>
          </p:nvPr>
        </p:nvSpPr>
        <p:spPr>
          <a:xfrm>
            <a:off x="713225" y="891600"/>
            <a:ext cx="49011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Baneo</a:t>
            </a:r>
            <a:r>
              <a:rPr lang="en"/>
              <a:t> en Irán</a:t>
            </a:r>
            <a:endParaRPr/>
          </a:p>
        </p:txBody>
      </p:sp>
      <p:sp>
        <p:nvSpPr>
          <p:cNvPr id="340" name="Google Shape;340;gff30232c3d_0_14"/>
          <p:cNvSpPr/>
          <p:nvPr/>
        </p:nvSpPr>
        <p:spPr>
          <a:xfrm>
            <a:off x="7420375" y="434400"/>
            <a:ext cx="1010400" cy="1010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gff30232c3d_0_14"/>
          <p:cNvGrpSpPr/>
          <p:nvPr/>
        </p:nvGrpSpPr>
        <p:grpSpPr>
          <a:xfrm>
            <a:off x="7581342" y="595367"/>
            <a:ext cx="564282" cy="564282"/>
            <a:chOff x="7581342" y="961642"/>
            <a:chExt cx="564282" cy="564282"/>
          </a:xfrm>
        </p:grpSpPr>
        <p:cxnSp>
          <p:nvCxnSpPr>
            <p:cNvPr id="342" name="Google Shape;342;gff30232c3d_0_14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gff30232c3d_0_14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gff30232c3d_0_14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45" name="Google Shape;345;gff30232c3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600" y="2381200"/>
            <a:ext cx="3740275" cy="2103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f30232c3d_0_28"/>
          <p:cNvSpPr txBox="1"/>
          <p:nvPr>
            <p:ph idx="2" type="ctrTitle"/>
          </p:nvPr>
        </p:nvSpPr>
        <p:spPr>
          <a:xfrm>
            <a:off x="389850" y="526600"/>
            <a:ext cx="7722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Popularidad</a:t>
            </a:r>
            <a:endParaRPr/>
          </a:p>
        </p:txBody>
      </p:sp>
      <p:grpSp>
        <p:nvGrpSpPr>
          <p:cNvPr id="351" name="Google Shape;351;gff30232c3d_0_28"/>
          <p:cNvGrpSpPr/>
          <p:nvPr/>
        </p:nvGrpSpPr>
        <p:grpSpPr>
          <a:xfrm flipH="1" rot="8100000">
            <a:off x="7872845" y="551250"/>
            <a:ext cx="564277" cy="564277"/>
            <a:chOff x="7581342" y="961642"/>
            <a:chExt cx="564282" cy="564282"/>
          </a:xfrm>
        </p:grpSpPr>
        <p:cxnSp>
          <p:nvCxnSpPr>
            <p:cNvPr id="352" name="Google Shape;352;gff30232c3d_0_28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gff30232c3d_0_28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gff30232c3d_0_28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55" name="Google Shape;355;gff30232c3d_0_28"/>
          <p:cNvGrpSpPr/>
          <p:nvPr/>
        </p:nvGrpSpPr>
        <p:grpSpPr>
          <a:xfrm flipH="1" rot="8100000">
            <a:off x="7203620" y="551250"/>
            <a:ext cx="564277" cy="564277"/>
            <a:chOff x="7581342" y="961642"/>
            <a:chExt cx="564282" cy="564282"/>
          </a:xfrm>
        </p:grpSpPr>
        <p:cxnSp>
          <p:nvCxnSpPr>
            <p:cNvPr id="356" name="Google Shape;356;gff30232c3d_0_28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gff30232c3d_0_28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gff30232c3d_0_28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59" name="Google Shape;359;gff30232c3d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1465525"/>
            <a:ext cx="4508900" cy="32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f30232c3d_0_42"/>
          <p:cNvSpPr txBox="1"/>
          <p:nvPr>
            <p:ph idx="1" type="body"/>
          </p:nvPr>
        </p:nvSpPr>
        <p:spPr>
          <a:xfrm>
            <a:off x="713225" y="2177400"/>
            <a:ext cx="43857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-254000" lvl="0" marL="2413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El juego es muy popular; actualmente cuenta con más de 350 millones de descargas entre las plataformas Android e IOS.</a:t>
            </a:r>
            <a:endParaRPr/>
          </a:p>
          <a:p>
            <a:pPr indent="-254000" lvl="0" marL="2413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Poseé alrededor de 28 millones de usuarios conectados.</a:t>
            </a:r>
            <a:endParaRPr/>
          </a:p>
          <a:p>
            <a:pPr indent="-254000" lvl="0" marL="2413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Se juega en más de 180 países</a:t>
            </a:r>
            <a:endParaRPr/>
          </a:p>
          <a:p>
            <a:pPr indent="-254000" lvl="0" marL="2413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Desde el lanzamiento del juego y hasta la fecha, se tienen unas ganancias de más de 2,000 millones de dólares.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5" name="Google Shape;365;gff30232c3d_0_42"/>
          <p:cNvSpPr txBox="1"/>
          <p:nvPr>
            <p:ph type="ctrTitle"/>
          </p:nvPr>
        </p:nvSpPr>
        <p:spPr>
          <a:xfrm>
            <a:off x="713225" y="434400"/>
            <a:ext cx="49011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Stats</a:t>
            </a:r>
            <a:endParaRPr/>
          </a:p>
        </p:txBody>
      </p:sp>
      <p:sp>
        <p:nvSpPr>
          <p:cNvPr id="366" name="Google Shape;366;gff30232c3d_0_42"/>
          <p:cNvSpPr/>
          <p:nvPr/>
        </p:nvSpPr>
        <p:spPr>
          <a:xfrm>
            <a:off x="7420375" y="434400"/>
            <a:ext cx="1010400" cy="1010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gff30232c3d_0_42"/>
          <p:cNvGrpSpPr/>
          <p:nvPr/>
        </p:nvGrpSpPr>
        <p:grpSpPr>
          <a:xfrm>
            <a:off x="7581342" y="595367"/>
            <a:ext cx="564282" cy="564282"/>
            <a:chOff x="7581342" y="961642"/>
            <a:chExt cx="564282" cy="564282"/>
          </a:xfrm>
        </p:grpSpPr>
        <p:cxnSp>
          <p:nvCxnSpPr>
            <p:cNvPr id="368" name="Google Shape;368;gff30232c3d_0_42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gff30232c3d_0_42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gff30232c3d_0_42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71" name="Google Shape;371;gff30232c3d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375" y="1686300"/>
            <a:ext cx="23812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"/>
          <p:cNvSpPr txBox="1"/>
          <p:nvPr>
            <p:ph type="title"/>
          </p:nvPr>
        </p:nvSpPr>
        <p:spPr>
          <a:xfrm>
            <a:off x="332225" y="1286775"/>
            <a:ext cx="1772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Fortalezas</a:t>
            </a:r>
            <a:endParaRPr/>
          </a:p>
        </p:txBody>
      </p:sp>
      <p:sp>
        <p:nvSpPr>
          <p:cNvPr id="377" name="Google Shape;377;p14"/>
          <p:cNvSpPr txBox="1"/>
          <p:nvPr>
            <p:ph idx="1" type="subTitle"/>
          </p:nvPr>
        </p:nvSpPr>
        <p:spPr>
          <a:xfrm>
            <a:off x="179825" y="1686300"/>
            <a:ext cx="17724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Accesibilidad a múltiples plataformas de distribución: Play store, App store, etc.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Juego multijugador online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Líder en mercado</a:t>
            </a:r>
            <a:endParaRPr sz="16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 txBox="1"/>
          <p:nvPr>
            <p:ph idx="2" type="ctrTitle"/>
          </p:nvPr>
        </p:nvSpPr>
        <p:spPr>
          <a:xfrm>
            <a:off x="713225" y="434400"/>
            <a:ext cx="47043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FODA</a:t>
            </a:r>
            <a:endParaRPr/>
          </a:p>
        </p:txBody>
      </p:sp>
      <p:sp>
        <p:nvSpPr>
          <p:cNvPr id="379" name="Google Shape;379;p14"/>
          <p:cNvSpPr txBox="1"/>
          <p:nvPr>
            <p:ph idx="3" type="title"/>
          </p:nvPr>
        </p:nvSpPr>
        <p:spPr>
          <a:xfrm>
            <a:off x="2162150" y="1896375"/>
            <a:ext cx="2306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Oportunidades</a:t>
            </a:r>
            <a:endParaRPr/>
          </a:p>
        </p:txBody>
      </p:sp>
      <p:sp>
        <p:nvSpPr>
          <p:cNvPr id="380" name="Google Shape;380;p14"/>
          <p:cNvSpPr txBox="1"/>
          <p:nvPr>
            <p:ph idx="4" type="subTitle"/>
          </p:nvPr>
        </p:nvSpPr>
        <p:spPr>
          <a:xfrm>
            <a:off x="2314538" y="2361900"/>
            <a:ext cx="17724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Potencial de crecimiento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Mayor penetración de smartphones en los mercados emergentes.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Cobro sobre saldo del usuario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Participar en otros mercados como animación, consolas o films</a:t>
            </a:r>
            <a:endParaRPr sz="16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 txBox="1"/>
          <p:nvPr>
            <p:ph idx="5" type="title"/>
          </p:nvPr>
        </p:nvSpPr>
        <p:spPr>
          <a:xfrm>
            <a:off x="4628249" y="1291388"/>
            <a:ext cx="1893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Debilidades</a:t>
            </a:r>
            <a:endParaRPr/>
          </a:p>
        </p:txBody>
      </p:sp>
      <p:sp>
        <p:nvSpPr>
          <p:cNvPr id="382" name="Google Shape;382;p14"/>
          <p:cNvSpPr txBox="1"/>
          <p:nvPr>
            <p:ph idx="6" type="subTitle"/>
          </p:nvPr>
        </p:nvSpPr>
        <p:spPr>
          <a:xfrm>
            <a:off x="4478925" y="1688550"/>
            <a:ext cx="17724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Alto precio en contenido del juego como armas, objetos o construcciones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hay tutorial avanzado en el juego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se puede jugar sin internet.</a:t>
            </a:r>
            <a:endParaRPr sz="16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 txBox="1"/>
          <p:nvPr>
            <p:ph idx="7" type="title"/>
          </p:nvPr>
        </p:nvSpPr>
        <p:spPr>
          <a:xfrm>
            <a:off x="6680150" y="1896375"/>
            <a:ext cx="1772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Amenazas</a:t>
            </a:r>
            <a:endParaRPr/>
          </a:p>
        </p:txBody>
      </p:sp>
      <p:sp>
        <p:nvSpPr>
          <p:cNvPr id="384" name="Google Shape;384;p14"/>
          <p:cNvSpPr txBox="1"/>
          <p:nvPr>
            <p:ph idx="8" type="subTitle"/>
          </p:nvPr>
        </p:nvSpPr>
        <p:spPr>
          <a:xfrm>
            <a:off x="6599550" y="2361900"/>
            <a:ext cx="1772400" cy="2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Ingreso de nuevos competidores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Versiones no oficiales del juego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Alta dependencia del sistema operativo</a:t>
            </a:r>
            <a:endParaRPr sz="1600"/>
          </a:p>
          <a:p>
            <a:pPr indent="-330200" lvl="0" marL="4572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Tercerización en el desarrollo de las apps</a:t>
            </a:r>
            <a:endParaRPr sz="16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385" name="Google Shape;385;p14"/>
          <p:cNvGrpSpPr/>
          <p:nvPr/>
        </p:nvGrpSpPr>
        <p:grpSpPr>
          <a:xfrm flipH="1" rot="8100000">
            <a:off x="7872840" y="551257"/>
            <a:ext cx="564276" cy="564276"/>
            <a:chOff x="7581342" y="961642"/>
            <a:chExt cx="564282" cy="564282"/>
          </a:xfrm>
        </p:grpSpPr>
        <p:cxnSp>
          <p:nvCxnSpPr>
            <p:cNvPr id="386" name="Google Shape;386;p14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14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14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9" name="Google Shape;389;p14"/>
          <p:cNvGrpSpPr/>
          <p:nvPr/>
        </p:nvGrpSpPr>
        <p:grpSpPr>
          <a:xfrm flipH="1" rot="8100000">
            <a:off x="7203615" y="551257"/>
            <a:ext cx="564276" cy="564276"/>
            <a:chOff x="7581342" y="961642"/>
            <a:chExt cx="564282" cy="564282"/>
          </a:xfrm>
        </p:grpSpPr>
        <p:cxnSp>
          <p:nvCxnSpPr>
            <p:cNvPr id="390" name="Google Shape;390;p14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14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14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93" name="Google Shape;393;p14"/>
          <p:cNvGrpSpPr/>
          <p:nvPr/>
        </p:nvGrpSpPr>
        <p:grpSpPr>
          <a:xfrm flipH="1" rot="8100000">
            <a:off x="6534390" y="551257"/>
            <a:ext cx="564276" cy="564276"/>
            <a:chOff x="7581342" y="961642"/>
            <a:chExt cx="564282" cy="564282"/>
          </a:xfrm>
        </p:grpSpPr>
        <p:cxnSp>
          <p:nvCxnSpPr>
            <p:cNvPr id="394" name="Google Shape;394;p14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14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14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97" name="Google Shape;397;p14"/>
          <p:cNvGrpSpPr/>
          <p:nvPr/>
        </p:nvGrpSpPr>
        <p:grpSpPr>
          <a:xfrm flipH="1" rot="8100000">
            <a:off x="5865165" y="551257"/>
            <a:ext cx="564276" cy="564276"/>
            <a:chOff x="7581342" y="961642"/>
            <a:chExt cx="564282" cy="564282"/>
          </a:xfrm>
        </p:grpSpPr>
        <p:cxnSp>
          <p:nvCxnSpPr>
            <p:cNvPr id="398" name="Google Shape;398;p14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14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14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ctrTitle"/>
          </p:nvPr>
        </p:nvSpPr>
        <p:spPr>
          <a:xfrm>
            <a:off x="713225" y="434400"/>
            <a:ext cx="38871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00"/>
              <a:t>Panorama general</a:t>
            </a:r>
            <a:endParaRPr sz="4300"/>
          </a:p>
        </p:txBody>
      </p:sp>
      <p:pic>
        <p:nvPicPr>
          <p:cNvPr id="168" name="Google Shape;16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550" y="80975"/>
            <a:ext cx="234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250" y="2308050"/>
            <a:ext cx="2366700" cy="23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43dbc961a8094bd_0"/>
          <p:cNvSpPr txBox="1"/>
          <p:nvPr>
            <p:ph type="ctrTitle"/>
          </p:nvPr>
        </p:nvSpPr>
        <p:spPr>
          <a:xfrm>
            <a:off x="713225" y="434400"/>
            <a:ext cx="7717500" cy="18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que utilizan:</a:t>
            </a:r>
            <a:endParaRPr/>
          </a:p>
        </p:txBody>
      </p:sp>
      <p:sp>
        <p:nvSpPr>
          <p:cNvPr id="406" name="Google Shape;406;g443dbc961a8094bd_0"/>
          <p:cNvSpPr txBox="1"/>
          <p:nvPr>
            <p:ph idx="1" type="subTitle"/>
          </p:nvPr>
        </p:nvSpPr>
        <p:spPr>
          <a:xfrm>
            <a:off x="713225" y="2920325"/>
            <a:ext cx="2916000" cy="1788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</a:t>
            </a:r>
            <a:endParaRPr/>
          </a:p>
        </p:txBody>
      </p:sp>
      <p:sp>
        <p:nvSpPr>
          <p:cNvPr id="407" name="Google Shape;407;g443dbc961a8094bd_0"/>
          <p:cNvSpPr txBox="1"/>
          <p:nvPr>
            <p:ph idx="1" type="subTitle"/>
          </p:nvPr>
        </p:nvSpPr>
        <p:spPr>
          <a:xfrm>
            <a:off x="5514725" y="2920325"/>
            <a:ext cx="2916000" cy="1788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</a:t>
            </a:r>
            <a:r>
              <a:rPr lang="en"/>
              <a:t>Gráfico de Supercell</a:t>
            </a:r>
            <a:endParaRPr/>
          </a:p>
        </p:txBody>
      </p:sp>
      <p:pic>
        <p:nvPicPr>
          <p:cNvPr id="408" name="Google Shape;408;g443dbc961a8094bd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37" y="1919718"/>
            <a:ext cx="4065730" cy="2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443dbc961a8094bd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724" y="2146027"/>
            <a:ext cx="3259784" cy="18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43dbc961a8094bd_5"/>
          <p:cNvSpPr txBox="1"/>
          <p:nvPr>
            <p:ph type="ctrTitle"/>
          </p:nvPr>
        </p:nvSpPr>
        <p:spPr>
          <a:xfrm>
            <a:off x="613188" y="357779"/>
            <a:ext cx="7917600" cy="12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Lenguajes de programación que utiliza:</a:t>
            </a:r>
            <a:endParaRPr sz="4100"/>
          </a:p>
        </p:txBody>
      </p:sp>
      <p:sp>
        <p:nvSpPr>
          <p:cNvPr id="415" name="Google Shape;415;g443dbc961a8094bd_5"/>
          <p:cNvSpPr txBox="1"/>
          <p:nvPr/>
        </p:nvSpPr>
        <p:spPr>
          <a:xfrm>
            <a:off x="572663" y="1584749"/>
            <a:ext cx="73152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SzPts val="3600"/>
              <a:buFont typeface="VT323"/>
              <a:buChar char="●"/>
            </a:pPr>
            <a:r>
              <a:rPr lang="en" sz="3600">
                <a:latin typeface="VT323"/>
                <a:ea typeface="VT323"/>
                <a:cs typeface="VT323"/>
                <a:sym typeface="VT323"/>
              </a:rPr>
              <a:t>C + +</a:t>
            </a:r>
            <a:endParaRPr sz="3600">
              <a:latin typeface="VT323"/>
              <a:ea typeface="VT323"/>
              <a:cs typeface="VT323"/>
              <a:sym typeface="VT323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SzPts val="3600"/>
              <a:buFont typeface="VT323"/>
              <a:buChar char="●"/>
            </a:pPr>
            <a:r>
              <a:rPr lang="en" sz="3600">
                <a:latin typeface="VT323"/>
                <a:ea typeface="VT323"/>
                <a:cs typeface="VT323"/>
                <a:sym typeface="VT323"/>
              </a:rPr>
              <a:t>Java </a:t>
            </a:r>
            <a:endParaRPr sz="3600">
              <a:latin typeface="VT323"/>
              <a:ea typeface="VT323"/>
              <a:cs typeface="VT323"/>
              <a:sym typeface="VT323"/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SzPts val="3600"/>
              <a:buFont typeface="VT323"/>
              <a:buChar char="●"/>
            </a:pPr>
            <a:r>
              <a:rPr lang="en" sz="3600">
                <a:latin typeface="VT323"/>
                <a:ea typeface="VT323"/>
                <a:cs typeface="VT323"/>
                <a:sym typeface="VT323"/>
              </a:rPr>
              <a:t>Objetive-C</a:t>
            </a:r>
            <a:endParaRPr sz="3600"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416" name="Google Shape;416;g443dbc961a8094bd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501" y="1609663"/>
            <a:ext cx="2073375" cy="192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443dbc961a8094bd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855" y="3558750"/>
            <a:ext cx="3841039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443dbc961a8094bd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7790" y="1579946"/>
            <a:ext cx="1464450" cy="14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43dbc961a8094bd_16"/>
          <p:cNvSpPr txBox="1"/>
          <p:nvPr>
            <p:ph type="ctrTitle"/>
          </p:nvPr>
        </p:nvSpPr>
        <p:spPr>
          <a:xfrm>
            <a:off x="699538" y="671150"/>
            <a:ext cx="3107400" cy="18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latin typeface="VT323"/>
                <a:ea typeface="VT323"/>
                <a:cs typeface="VT323"/>
                <a:sym typeface="VT323"/>
              </a:rPr>
              <a:t>Clase Royale requiere obligatoriamente una conexión a internet.</a:t>
            </a:r>
            <a:endParaRPr b="0" sz="2700"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24" name="Google Shape;424;g443dbc961a8094bd_16"/>
          <p:cNvSpPr txBox="1"/>
          <p:nvPr>
            <p:ph type="ctrTitle"/>
          </p:nvPr>
        </p:nvSpPr>
        <p:spPr>
          <a:xfrm>
            <a:off x="4417075" y="3613400"/>
            <a:ext cx="4168200" cy="12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latin typeface="VT323"/>
                <a:ea typeface="VT323"/>
                <a:cs typeface="VT323"/>
                <a:sym typeface="VT323"/>
              </a:rPr>
              <a:t>El único sensor que utiliza la aplicación es el touchpad para interactuar con la interfaz. </a:t>
            </a:r>
            <a:endParaRPr b="0" sz="2700"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425" name="Google Shape;425;g443dbc961a8094bd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00" y="1745750"/>
            <a:ext cx="3034475" cy="30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443dbc961a8094bd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881" y="780100"/>
            <a:ext cx="3780582" cy="252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3"/>
          <p:cNvSpPr txBox="1"/>
          <p:nvPr>
            <p:ph idx="2" type="ctrTitle"/>
          </p:nvPr>
        </p:nvSpPr>
        <p:spPr>
          <a:xfrm>
            <a:off x="713225" y="434400"/>
            <a:ext cx="77175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Wearables?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5000"/>
          </a:p>
        </p:txBody>
      </p:sp>
      <p:pic>
        <p:nvPicPr>
          <p:cNvPr id="432" name="Google Shape;4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26" y="3322878"/>
            <a:ext cx="2273176" cy="148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13"/>
          <p:cNvGrpSpPr/>
          <p:nvPr/>
        </p:nvGrpSpPr>
        <p:grpSpPr>
          <a:xfrm>
            <a:off x="7581342" y="3781117"/>
            <a:ext cx="564282" cy="564282"/>
            <a:chOff x="7581342" y="961642"/>
            <a:chExt cx="564282" cy="564282"/>
          </a:xfrm>
        </p:grpSpPr>
        <p:cxnSp>
          <p:nvCxnSpPr>
            <p:cNvPr id="434" name="Google Shape;434;p13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13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6" name="Google Shape;436;p13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37" name="Google Shape;4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925" y="1217772"/>
            <a:ext cx="6049848" cy="297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5"/>
          <p:cNvSpPr txBox="1"/>
          <p:nvPr>
            <p:ph idx="2" type="ctrTitle"/>
          </p:nvPr>
        </p:nvSpPr>
        <p:spPr>
          <a:xfrm>
            <a:off x="713225" y="434400"/>
            <a:ext cx="58056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CONEXIONES</a:t>
            </a:r>
            <a:endParaRPr/>
          </a:p>
        </p:txBody>
      </p:sp>
      <p:grpSp>
        <p:nvGrpSpPr>
          <p:cNvPr id="443" name="Google Shape;443;p15"/>
          <p:cNvGrpSpPr/>
          <p:nvPr/>
        </p:nvGrpSpPr>
        <p:grpSpPr>
          <a:xfrm flipH="1" rot="8100000">
            <a:off x="6206795" y="315900"/>
            <a:ext cx="564276" cy="564276"/>
            <a:chOff x="7581342" y="961642"/>
            <a:chExt cx="564282" cy="564282"/>
          </a:xfrm>
        </p:grpSpPr>
        <p:cxnSp>
          <p:nvCxnSpPr>
            <p:cNvPr id="444" name="Google Shape;444;p15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15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15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47" name="Google Shape;4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50" y="1632500"/>
            <a:ext cx="4187901" cy="20939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325" y="16862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5"/>
          <p:cNvSpPr txBox="1"/>
          <p:nvPr/>
        </p:nvSpPr>
        <p:spPr>
          <a:xfrm>
            <a:off x="715625" y="4204250"/>
            <a:ext cx="62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</a:rPr>
              <a:t>No NFC, BEACON, Bluethooth</a:t>
            </a:r>
            <a:endParaRPr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8ffd17b41_2_0"/>
          <p:cNvSpPr txBox="1"/>
          <p:nvPr>
            <p:ph type="title"/>
          </p:nvPr>
        </p:nvSpPr>
        <p:spPr>
          <a:xfrm>
            <a:off x="713250" y="194675"/>
            <a:ext cx="7717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3000"/>
              <a:t>Pantallas y funcionalidad</a:t>
            </a:r>
            <a:endParaRPr sz="3000"/>
          </a:p>
        </p:txBody>
      </p:sp>
      <p:pic>
        <p:nvPicPr>
          <p:cNvPr id="455" name="Google Shape;455;g158ffd17b41_2_0"/>
          <p:cNvPicPr preferRelativeResize="0"/>
          <p:nvPr/>
        </p:nvPicPr>
        <p:blipFill rotWithShape="1">
          <a:blip r:embed="rId3">
            <a:alphaModFix/>
          </a:blip>
          <a:srcRect b="8905" l="39036" r="41694" t="19105"/>
          <a:stretch/>
        </p:blipFill>
        <p:spPr>
          <a:xfrm>
            <a:off x="3593325" y="1314725"/>
            <a:ext cx="1905000" cy="32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58ffd17b41_2_0"/>
          <p:cNvPicPr preferRelativeResize="0"/>
          <p:nvPr/>
        </p:nvPicPr>
        <p:blipFill rotWithShape="1">
          <a:blip r:embed="rId4">
            <a:alphaModFix/>
          </a:blip>
          <a:srcRect b="7666" l="36212" r="43023" t="15047"/>
          <a:stretch/>
        </p:blipFill>
        <p:spPr>
          <a:xfrm>
            <a:off x="6525750" y="1565225"/>
            <a:ext cx="1905000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58ffd17b41_2_0"/>
          <p:cNvPicPr preferRelativeResize="0"/>
          <p:nvPr/>
        </p:nvPicPr>
        <p:blipFill rotWithShape="1">
          <a:blip r:embed="rId5">
            <a:alphaModFix/>
          </a:blip>
          <a:srcRect b="18575" l="42358" r="42193" t="22133"/>
          <a:stretch/>
        </p:blipFill>
        <p:spPr>
          <a:xfrm>
            <a:off x="713238" y="835100"/>
            <a:ext cx="18526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158ffd17b41_2_20"/>
          <p:cNvPicPr preferRelativeResize="0"/>
          <p:nvPr/>
        </p:nvPicPr>
        <p:blipFill rotWithShape="1">
          <a:blip r:embed="rId3">
            <a:alphaModFix/>
          </a:blip>
          <a:srcRect b="18576" l="42193" r="42358" t="23606"/>
          <a:stretch/>
        </p:blipFill>
        <p:spPr>
          <a:xfrm>
            <a:off x="6492425" y="846000"/>
            <a:ext cx="190497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58ffd17b41_2_20"/>
          <p:cNvPicPr preferRelativeResize="0"/>
          <p:nvPr/>
        </p:nvPicPr>
        <p:blipFill rotWithShape="1">
          <a:blip r:embed="rId4">
            <a:alphaModFix/>
          </a:blip>
          <a:srcRect b="18292" l="42358" r="42193" t="21237"/>
          <a:stretch/>
        </p:blipFill>
        <p:spPr>
          <a:xfrm>
            <a:off x="3586162" y="1238300"/>
            <a:ext cx="197167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58ffd17b41_2_20"/>
          <p:cNvPicPr preferRelativeResize="0"/>
          <p:nvPr/>
        </p:nvPicPr>
        <p:blipFill rotWithShape="1">
          <a:blip r:embed="rId5">
            <a:alphaModFix/>
          </a:blip>
          <a:srcRect b="18588" l="42191" r="42193" t="20940"/>
          <a:stretch/>
        </p:blipFill>
        <p:spPr>
          <a:xfrm>
            <a:off x="611200" y="1640925"/>
            <a:ext cx="1971675" cy="32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6"/>
          <p:cNvSpPr txBox="1"/>
          <p:nvPr>
            <p:ph type="ctrTitle"/>
          </p:nvPr>
        </p:nvSpPr>
        <p:spPr>
          <a:xfrm>
            <a:off x="713225" y="434400"/>
            <a:ext cx="65661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100"/>
              <a:t>Seguridad de la App</a:t>
            </a:r>
            <a:endParaRPr sz="4100">
              <a:solidFill>
                <a:schemeClr val="accent5"/>
              </a:solidFill>
            </a:endParaRPr>
          </a:p>
        </p:txBody>
      </p:sp>
      <p:sp>
        <p:nvSpPr>
          <p:cNvPr id="470" name="Google Shape;470;p16"/>
          <p:cNvSpPr/>
          <p:nvPr/>
        </p:nvSpPr>
        <p:spPr>
          <a:xfrm flipH="1" rot="10800000">
            <a:off x="7358288" y="61225"/>
            <a:ext cx="1010400" cy="1010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p16"/>
          <p:cNvGrpSpPr/>
          <p:nvPr/>
        </p:nvGrpSpPr>
        <p:grpSpPr>
          <a:xfrm flipH="1" rot="10800000">
            <a:off x="7581355" y="284289"/>
            <a:ext cx="564282" cy="564282"/>
            <a:chOff x="7581342" y="961642"/>
            <a:chExt cx="564282" cy="564282"/>
          </a:xfrm>
        </p:grpSpPr>
        <p:cxnSp>
          <p:nvCxnSpPr>
            <p:cNvPr id="472" name="Google Shape;472;p16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3" name="Google Shape;473;p16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4" name="Google Shape;474;p16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aphicFrame>
        <p:nvGraphicFramePr>
          <p:cNvPr id="475" name="Google Shape;475;p16"/>
          <p:cNvGraphicFramePr/>
          <p:nvPr/>
        </p:nvGraphicFramePr>
        <p:xfrm>
          <a:off x="481682" y="107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{3EBC9322-85B1-454B-A71D-82EAD9FAB3A6}</a:tableStyleId>
              </a:tblPr>
              <a:tblGrid>
                <a:gridCol w="4492875"/>
                <a:gridCol w="3687775"/>
              </a:tblGrid>
              <a:tr h="4137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22222"/>
                          </a:solidFill>
                        </a:rPr>
                        <a:t>Debilidades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22222"/>
                          </a:solidFill>
                        </a:rPr>
                        <a:t>Fortalezas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33854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22222"/>
                          </a:solidFill>
                        </a:rPr>
                        <a:t>Fácil robo de identidad y datos por medio del chat en la aplicación, por ejemplo a personas menores de edad. 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22222"/>
                          </a:solidFill>
                        </a:rPr>
                        <a:t>No tiene habilitada alguna función de ID o reconocimiento de huella digital y/o rostro. 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22222"/>
                          </a:solidFill>
                        </a:rPr>
                        <a:t>La compra de souvenirs en la aplicación es segura, sin embargo no está a prueba de menores de edad.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22222"/>
                          </a:solidFill>
                        </a:rPr>
                        <a:t>Tiene distintas formas de autenticar su identidad por medio de correo electrónico.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22222"/>
                          </a:solidFill>
                        </a:rPr>
                        <a:t>SupercelID es un excelente método para tener al alcance de forma segura tus contraseñas y cuentas, da una doble verificación.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8"/>
          <p:cNvSpPr txBox="1"/>
          <p:nvPr>
            <p:ph type="ctrTitle"/>
          </p:nvPr>
        </p:nvSpPr>
        <p:spPr>
          <a:xfrm>
            <a:off x="713225" y="434400"/>
            <a:ext cx="6094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300"/>
              <a:t>MEJORAS POSIBLES</a:t>
            </a:r>
            <a:endParaRPr sz="3300">
              <a:solidFill>
                <a:schemeClr val="accent5"/>
              </a:solidFill>
            </a:endParaRPr>
          </a:p>
        </p:txBody>
      </p:sp>
      <p:sp>
        <p:nvSpPr>
          <p:cNvPr id="481" name="Google Shape;481;p18"/>
          <p:cNvSpPr/>
          <p:nvPr/>
        </p:nvSpPr>
        <p:spPr>
          <a:xfrm flipH="1" rot="10800000">
            <a:off x="7420375" y="512950"/>
            <a:ext cx="1010400" cy="1010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p18"/>
          <p:cNvGrpSpPr/>
          <p:nvPr/>
        </p:nvGrpSpPr>
        <p:grpSpPr>
          <a:xfrm flipH="1" rot="10800000">
            <a:off x="7581342" y="798101"/>
            <a:ext cx="564282" cy="564282"/>
            <a:chOff x="7581342" y="961642"/>
            <a:chExt cx="564282" cy="564282"/>
          </a:xfrm>
        </p:grpSpPr>
        <p:cxnSp>
          <p:nvCxnSpPr>
            <p:cNvPr id="483" name="Google Shape;483;p18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4" name="Google Shape;484;p18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5" name="Google Shape;485;p18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6" name="Google Shape;486;p18"/>
          <p:cNvSpPr txBox="1"/>
          <p:nvPr/>
        </p:nvSpPr>
        <p:spPr>
          <a:xfrm>
            <a:off x="275325" y="998700"/>
            <a:ext cx="82896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T323"/>
              <a:buChar char="●"/>
            </a:pPr>
            <a:r>
              <a:rPr b="1" lang="en">
                <a:solidFill>
                  <a:srgbClr val="222222"/>
                </a:solidFill>
              </a:rPr>
              <a:t>Más modos de juegos </a:t>
            </a:r>
            <a:endParaRPr b="1">
              <a:solidFill>
                <a:srgbClr val="222222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T323"/>
              <a:buChar char="●"/>
            </a:pPr>
            <a:r>
              <a:rPr b="1" lang="en">
                <a:solidFill>
                  <a:srgbClr val="222222"/>
                </a:solidFill>
              </a:rPr>
              <a:t>Habilitar para distintas plataformas, </a:t>
            </a:r>
            <a:endParaRPr b="1">
              <a:solidFill>
                <a:srgbClr val="222222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T323"/>
              <a:buChar char="●"/>
            </a:pPr>
            <a:r>
              <a:rPr b="1" lang="en">
                <a:solidFill>
                  <a:srgbClr val="222222"/>
                </a:solidFill>
              </a:rPr>
              <a:t>Comunicación por audio </a:t>
            </a:r>
            <a:endParaRPr b="1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Con ayuda de: 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</a:rPr>
              <a:t>Game Designer</a:t>
            </a:r>
            <a:r>
              <a:rPr lang="en" sz="1300">
                <a:solidFill>
                  <a:srgbClr val="222222"/>
                </a:solidFill>
              </a:rPr>
              <a:t>: Persona encargada de definir la experiencia de usuario del juego.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</a:rPr>
              <a:t>Game Developer</a:t>
            </a:r>
            <a:r>
              <a:rPr lang="en" sz="1300">
                <a:solidFill>
                  <a:srgbClr val="222222"/>
                </a:solidFill>
              </a:rPr>
              <a:t>: Encargado de escribir el código y plasmar lo que se define en los documentos de diseño creados por el Game Designer.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</a:rPr>
              <a:t>Game Producer</a:t>
            </a:r>
            <a:r>
              <a:rPr lang="en" sz="1300">
                <a:solidFill>
                  <a:srgbClr val="222222"/>
                </a:solidFill>
              </a:rPr>
              <a:t>: Es el encargado del marketing del juego, basado en la retroalimentación obtenida de los usuarios.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</a:rPr>
              <a:t>Game Administrator</a:t>
            </a:r>
            <a:r>
              <a:rPr lang="en" sz="1300">
                <a:solidFill>
                  <a:srgbClr val="222222"/>
                </a:solidFill>
              </a:rPr>
              <a:t>: Encargado de integrar la plataforma de servicios y monitorear y darle soporte al juego.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</a:rPr>
              <a:t>Game Artist: </a:t>
            </a:r>
            <a:r>
              <a:rPr lang="en" sz="1300">
                <a:solidFill>
                  <a:srgbClr val="222222"/>
                </a:solidFill>
              </a:rPr>
              <a:t>Se encarga de crear la atmósfera del juego.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</a:rPr>
              <a:t>Game Writer:</a:t>
            </a:r>
            <a:r>
              <a:rPr lang="en" sz="1300">
                <a:solidFill>
                  <a:srgbClr val="222222"/>
                </a:solidFill>
              </a:rPr>
              <a:t> Es la persona encargada de armar la historia y la narrativa de nuestro juego.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7"/>
          <p:cNvSpPr txBox="1"/>
          <p:nvPr>
            <p:ph type="ctrTitle"/>
          </p:nvPr>
        </p:nvSpPr>
        <p:spPr>
          <a:xfrm>
            <a:off x="668500" y="1150025"/>
            <a:ext cx="77175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92" name="Google Shape;492;p27"/>
          <p:cNvSpPr txBox="1"/>
          <p:nvPr/>
        </p:nvSpPr>
        <p:spPr>
          <a:xfrm>
            <a:off x="713250" y="2524696"/>
            <a:ext cx="77175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THANKS! THANKS! THANKS! THANKS! THANKS! THANKS! THANKS!</a:t>
            </a:r>
            <a:endParaRPr b="0" i="0" sz="2600" u="none" cap="none" strike="noStrike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idx="2" type="ctrTitle"/>
          </p:nvPr>
        </p:nvSpPr>
        <p:spPr>
          <a:xfrm>
            <a:off x="713225" y="434400"/>
            <a:ext cx="47160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¿Qué es Clash Royale?</a:t>
            </a:r>
            <a:endParaRPr/>
          </a:p>
        </p:txBody>
      </p:sp>
      <p:sp>
        <p:nvSpPr>
          <p:cNvPr id="175" name="Google Shape;175;p17"/>
          <p:cNvSpPr txBox="1"/>
          <p:nvPr>
            <p:ph idx="7" type="title"/>
          </p:nvPr>
        </p:nvSpPr>
        <p:spPr>
          <a:xfrm>
            <a:off x="713225" y="2571750"/>
            <a:ext cx="21894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200"/>
              <a:t>Supercell</a:t>
            </a:r>
            <a:endParaRPr sz="2200"/>
          </a:p>
        </p:txBody>
      </p:sp>
      <p:sp>
        <p:nvSpPr>
          <p:cNvPr id="176" name="Google Shape;176;p17"/>
          <p:cNvSpPr txBox="1"/>
          <p:nvPr>
            <p:ph idx="8" type="subTitle"/>
          </p:nvPr>
        </p:nvSpPr>
        <p:spPr>
          <a:xfrm>
            <a:off x="713225" y="3177876"/>
            <a:ext cx="21894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200"/>
              <a:t>Empresa desarrolladora del videojuego móvil</a:t>
            </a:r>
            <a:endParaRPr sz="2200"/>
          </a:p>
        </p:txBody>
      </p:sp>
      <p:sp>
        <p:nvSpPr>
          <p:cNvPr id="177" name="Google Shape;177;p17"/>
          <p:cNvSpPr txBox="1"/>
          <p:nvPr>
            <p:ph idx="9" type="title"/>
          </p:nvPr>
        </p:nvSpPr>
        <p:spPr>
          <a:xfrm>
            <a:off x="3538950" y="2571750"/>
            <a:ext cx="21894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200"/>
              <a:t>Objetivo</a:t>
            </a:r>
            <a:endParaRPr sz="2200"/>
          </a:p>
        </p:txBody>
      </p:sp>
      <p:sp>
        <p:nvSpPr>
          <p:cNvPr id="178" name="Google Shape;178;p17"/>
          <p:cNvSpPr txBox="1"/>
          <p:nvPr>
            <p:ph idx="13" type="subTitle"/>
          </p:nvPr>
        </p:nvSpPr>
        <p:spPr>
          <a:xfrm>
            <a:off x="3538950" y="3177876"/>
            <a:ext cx="21894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Juego de estrategia online situado en el llamado universo “Clash”</a:t>
            </a:r>
            <a:endParaRPr sz="2200"/>
          </a:p>
        </p:txBody>
      </p:sp>
      <p:sp>
        <p:nvSpPr>
          <p:cNvPr id="179" name="Google Shape;179;p17"/>
          <p:cNvSpPr txBox="1"/>
          <p:nvPr>
            <p:ph idx="14" type="title"/>
          </p:nvPr>
        </p:nvSpPr>
        <p:spPr>
          <a:xfrm>
            <a:off x="6364675" y="2571750"/>
            <a:ext cx="21894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200"/>
              <a:t>Plataformas</a:t>
            </a:r>
            <a:endParaRPr sz="2200"/>
          </a:p>
        </p:txBody>
      </p:sp>
      <p:sp>
        <p:nvSpPr>
          <p:cNvPr id="180" name="Google Shape;180;p17"/>
          <p:cNvSpPr txBox="1"/>
          <p:nvPr>
            <p:ph idx="15" type="subTitle"/>
          </p:nvPr>
        </p:nvSpPr>
        <p:spPr>
          <a:xfrm>
            <a:off x="6364675" y="3177876"/>
            <a:ext cx="21894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200"/>
              <a:t>Disponible en sistemas operativos iOS y Android</a:t>
            </a:r>
            <a:endParaRPr sz="2200"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675" y="126875"/>
            <a:ext cx="2075150" cy="250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50" y="1416875"/>
            <a:ext cx="1732326" cy="1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"/>
          <p:cNvSpPr txBox="1"/>
          <p:nvPr>
            <p:ph type="ctrTitle"/>
          </p:nvPr>
        </p:nvSpPr>
        <p:spPr>
          <a:xfrm>
            <a:off x="713225" y="434400"/>
            <a:ext cx="60945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498" name="Google Shape;498;p30"/>
          <p:cNvSpPr txBox="1"/>
          <p:nvPr/>
        </p:nvSpPr>
        <p:spPr>
          <a:xfrm rot="-710">
            <a:off x="201300" y="1859512"/>
            <a:ext cx="8721300" cy="28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>
                <a:solidFill>
                  <a:srgbClr val="222222"/>
                </a:solidFill>
              </a:rPr>
              <a:t>Hoy, R. C. (2014, 22 junio). </a:t>
            </a:r>
            <a:r>
              <a:rPr i="1" lang="en" sz="1000">
                <a:solidFill>
                  <a:srgbClr val="222222"/>
                </a:solidFill>
              </a:rPr>
              <a:t>¿Qué es y qué significa el término Free2Play o Free to Play?</a:t>
            </a:r>
            <a:r>
              <a:rPr lang="en" sz="1000">
                <a:solidFill>
                  <a:srgbClr val="222222"/>
                </a:solidFill>
              </a:rPr>
              <a:t> ComputerHoy. Recupedrado 20 de septiembre de 2022, de </a:t>
            </a:r>
            <a:r>
              <a:rPr lang="en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https://computerhoy.com/noticias/apps/que-es-que-significa-termino-free2play-free-play-13353</a:t>
            </a:r>
            <a:endParaRPr sz="1000">
              <a:solidFill>
                <a:srgbClr val="222222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>
                <a:solidFill>
                  <a:srgbClr val="222222"/>
                </a:solidFill>
              </a:rPr>
              <a:t>Tangram Consulting. (2021, 22 julio). </a:t>
            </a:r>
            <a:r>
              <a:rPr i="1" lang="en" sz="1000">
                <a:solidFill>
                  <a:srgbClr val="222222"/>
                </a:solidFill>
              </a:rPr>
              <a:t>Cómo se financian las apps gratuitas</a:t>
            </a:r>
            <a:r>
              <a:rPr lang="en" sz="1000">
                <a:solidFill>
                  <a:srgbClr val="222222"/>
                </a:solidFill>
              </a:rPr>
              <a:t>. Recuperado 20 de septiembre de 2022, de </a:t>
            </a:r>
            <a:r>
              <a:rPr lang="en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https://tangramconsulting.es/noticias/como-se-financian-apps-gratuitas</a:t>
            </a:r>
            <a:endParaRPr sz="1000">
              <a:solidFill>
                <a:srgbClr val="222222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>
                <a:solidFill>
                  <a:srgbClr val="222222"/>
                </a:solidFill>
              </a:rPr>
              <a:t>Linares, J. (2018, 10 enero). </a:t>
            </a:r>
            <a:r>
              <a:rPr i="1" lang="en" sz="1000">
                <a:solidFill>
                  <a:srgbClr val="222222"/>
                </a:solidFill>
              </a:rPr>
              <a:t>Clash Royale lidera el listado de juegos y aplicaciones con más ingresos en Android</a:t>
            </a:r>
            <a:r>
              <a:rPr lang="en" sz="1000">
                <a:solidFill>
                  <a:srgbClr val="222222"/>
                </a:solidFill>
              </a:rPr>
              <a:t>. Areajugones. Recuperado 20 de septiembre de 2022, de </a:t>
            </a:r>
            <a:r>
              <a:rPr lang="en" sz="1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https://areajugones.sport.es/videojuegos/clash-royale-lidera-el-listado-de-juegos-y-aplicaciones-con-mas-ingresos-en-android/</a:t>
            </a:r>
            <a:endParaRPr sz="1000">
              <a:solidFill>
                <a:srgbClr val="222222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>
                <a:solidFill>
                  <a:srgbClr val="222222"/>
                </a:solidFill>
              </a:rPr>
              <a:t>Darío, D. (2022, 21 enero). </a:t>
            </a:r>
            <a:r>
              <a:rPr i="1" lang="en" sz="1000">
                <a:solidFill>
                  <a:srgbClr val="222222"/>
                </a:solidFill>
              </a:rPr>
              <a:t>Clash Royale en números</a:t>
            </a:r>
            <a:r>
              <a:rPr lang="en" sz="1000">
                <a:solidFill>
                  <a:srgbClr val="222222"/>
                </a:solidFill>
              </a:rPr>
              <a:t>. Red Bull. Recuperado 20 de septiembre de 2022, de </a:t>
            </a:r>
            <a:r>
              <a:rPr lang="en" sz="10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https://www.redbull.com/co-es/clash-royale-en-numeros</a:t>
            </a:r>
            <a:endParaRPr sz="1000">
              <a:solidFill>
                <a:srgbClr val="222222"/>
              </a:solidFill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>
                <a:solidFill>
                  <a:srgbClr val="222222"/>
                </a:solidFill>
              </a:rPr>
              <a:t>Lopez, R. (2022, 27 enero). </a:t>
            </a:r>
            <a:r>
              <a:rPr i="1" lang="en" sz="1000">
                <a:solidFill>
                  <a:srgbClr val="222222"/>
                </a:solidFill>
              </a:rPr>
              <a:t>Esta es la descomunal cifra de ingresos que ha generado Clash Royale</a:t>
            </a:r>
            <a:r>
              <a:rPr lang="en" sz="1000">
                <a:solidFill>
                  <a:srgbClr val="222222"/>
                </a:solidFill>
              </a:rPr>
              <a:t>. Alfa Beta Juega. Recuperado 20 de septiembre de 2022, de </a:t>
            </a:r>
            <a:r>
              <a:rPr lang="en" sz="10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https://alfabetajuega.com/moviles/esta-es-la-descomunal-cifra-de-ingresos-que-ha-generado-clash-royale</a:t>
            </a:r>
            <a:endParaRPr sz="1000">
              <a:solidFill>
                <a:srgbClr val="222222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>
                <a:solidFill>
                  <a:srgbClr val="222222"/>
                </a:solidFill>
              </a:rPr>
              <a:t>Cejas, S. (2020, 29 octubre). </a:t>
            </a:r>
            <a:r>
              <a:rPr i="1" lang="en" sz="1000">
                <a:solidFill>
                  <a:srgbClr val="222222"/>
                </a:solidFill>
              </a:rPr>
              <a:t>Gears POP! no seguirá adelante y cerrará sus servidores para siempre a finales de abril de 2021</a:t>
            </a:r>
            <a:r>
              <a:rPr lang="en" sz="1000">
                <a:solidFill>
                  <a:srgbClr val="222222"/>
                </a:solidFill>
              </a:rPr>
              <a:t>. Vidaextra. Recuperado 21 de septiembre de 2022, de </a:t>
            </a:r>
            <a:r>
              <a:rPr lang="en" sz="10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https://www.vidaextra.com/estrategia/gears-pop-no-seguira-adelante-cerrara-sus-servidores-para-siempre-a-finales-abril-2021</a:t>
            </a:r>
            <a:endParaRPr sz="1000">
              <a:solidFill>
                <a:srgbClr val="222222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>
                <a:solidFill>
                  <a:srgbClr val="222222"/>
                </a:solidFill>
              </a:rPr>
              <a:t>Ruíz, C. (2021, 2 junio). </a:t>
            </a:r>
            <a:r>
              <a:rPr i="1" lang="en" sz="1000">
                <a:solidFill>
                  <a:srgbClr val="222222"/>
                </a:solidFill>
              </a:rPr>
              <a:t>Cambia Clash Royale por alguno de estos juegos parecidos</a:t>
            </a:r>
            <a:r>
              <a:rPr lang="en" sz="1000">
                <a:solidFill>
                  <a:srgbClr val="222222"/>
                </a:solidFill>
              </a:rPr>
              <a:t>. AndroidAyuda. Recuperado 21 de septiembre de 2022, de </a:t>
            </a:r>
            <a:r>
              <a:rPr lang="en" sz="10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https://androidayuda.com/juegos/listas/juegos-parecidos-clash-royale/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499" name="Google Shape;499;p30"/>
          <p:cNvGrpSpPr/>
          <p:nvPr/>
        </p:nvGrpSpPr>
        <p:grpSpPr>
          <a:xfrm rot="-8100000">
            <a:off x="7872840" y="551257"/>
            <a:ext cx="564276" cy="564276"/>
            <a:chOff x="7581342" y="961642"/>
            <a:chExt cx="564282" cy="564282"/>
          </a:xfrm>
        </p:grpSpPr>
        <p:cxnSp>
          <p:nvCxnSpPr>
            <p:cNvPr id="500" name="Google Shape;500;p30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30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30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03" name="Google Shape;503;p30"/>
          <p:cNvGrpSpPr/>
          <p:nvPr/>
        </p:nvGrpSpPr>
        <p:grpSpPr>
          <a:xfrm flipH="1" rot="8100000">
            <a:off x="7872840" y="551257"/>
            <a:ext cx="564276" cy="564276"/>
            <a:chOff x="7581342" y="961642"/>
            <a:chExt cx="564282" cy="564282"/>
          </a:xfrm>
        </p:grpSpPr>
        <p:cxnSp>
          <p:nvCxnSpPr>
            <p:cNvPr id="504" name="Google Shape;504;p30"/>
            <p:cNvCxnSpPr/>
            <p:nvPr/>
          </p:nvCxnSpPr>
          <p:spPr>
            <a:xfrm flipH="1" rot="-2700000">
              <a:off x="7625979" y="1144568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30"/>
            <p:cNvCxnSpPr/>
            <p:nvPr/>
          </p:nvCxnSpPr>
          <p:spPr>
            <a:xfrm rot="-2700000">
              <a:off x="7764268" y="1006279"/>
              <a:ext cx="215526" cy="21552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30"/>
            <p:cNvCxnSpPr/>
            <p:nvPr/>
          </p:nvCxnSpPr>
          <p:spPr>
            <a:xfrm>
              <a:off x="7747224" y="1127524"/>
              <a:ext cx="398400" cy="398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8ffd17b41_3_40"/>
          <p:cNvSpPr txBox="1"/>
          <p:nvPr>
            <p:ph idx="2" type="ctrTitle"/>
          </p:nvPr>
        </p:nvSpPr>
        <p:spPr>
          <a:xfrm>
            <a:off x="713225" y="434400"/>
            <a:ext cx="7471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¿A qué</a:t>
            </a:r>
            <a:r>
              <a:rPr lang="en"/>
              <a:t> público va dirigido?</a:t>
            </a:r>
            <a:endParaRPr/>
          </a:p>
        </p:txBody>
      </p:sp>
      <p:sp>
        <p:nvSpPr>
          <p:cNvPr id="188" name="Google Shape;188;g158ffd17b41_3_40"/>
          <p:cNvSpPr txBox="1"/>
          <p:nvPr/>
        </p:nvSpPr>
        <p:spPr>
          <a:xfrm>
            <a:off x="622625" y="1694075"/>
            <a:ext cx="4337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VT323"/>
                <a:ea typeface="VT323"/>
                <a:cs typeface="VT323"/>
                <a:sym typeface="VT323"/>
              </a:rPr>
              <a:t>De acuerdo a la clasificación de </a:t>
            </a:r>
            <a:r>
              <a:rPr lang="en" sz="2100">
                <a:latin typeface="VT323"/>
                <a:ea typeface="VT323"/>
                <a:cs typeface="VT323"/>
                <a:sym typeface="VT323"/>
              </a:rPr>
              <a:t>ESRB</a:t>
            </a:r>
            <a:r>
              <a:rPr lang="en" sz="2100">
                <a:latin typeface="VT323"/>
                <a:ea typeface="VT323"/>
                <a:cs typeface="VT323"/>
                <a:sym typeface="VT323"/>
              </a:rPr>
              <a:t> (Entertainment Software Rating Board) lo considera un juego para cualquier edad, pero la tienda de aplicaciones lo cataloga como un videojuego para personas mayores a 7 años, es decir, el videojuego puede ser jugado por personas de cualquier edad.</a:t>
            </a:r>
            <a:endParaRPr sz="2100"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89" name="Google Shape;189;g158ffd17b41_3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075" y="628300"/>
            <a:ext cx="1143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58ffd17b41_3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597" y="2456038"/>
            <a:ext cx="3557199" cy="23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ctrTitle"/>
          </p:nvPr>
        </p:nvSpPr>
        <p:spPr>
          <a:xfrm>
            <a:off x="713225" y="434400"/>
            <a:ext cx="41940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100"/>
              <a:t>Impacto social y relevancia</a:t>
            </a:r>
            <a:endParaRPr sz="5100"/>
          </a:p>
        </p:txBody>
      </p:sp>
      <p:pic>
        <p:nvPicPr>
          <p:cNvPr id="196" name="Google Shape;19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725" y="152400"/>
            <a:ext cx="35842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/>
          <p:nvPr>
            <p:ph idx="1" type="subTitle"/>
          </p:nvPr>
        </p:nvSpPr>
        <p:spPr>
          <a:xfrm>
            <a:off x="488700" y="304538"/>
            <a:ext cx="4921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 acuerdo a la información recolectada en un estudio en Colombia se obtuvieron los siguientes resultados:</a:t>
            </a:r>
            <a:endParaRPr/>
          </a:p>
        </p:txBody>
      </p:sp>
      <p:pic>
        <p:nvPicPr>
          <p:cNvPr id="202" name="Google Shape;20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25" y="1877801"/>
            <a:ext cx="3532225" cy="30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925" y="1944288"/>
            <a:ext cx="320992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158ffd17b41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250" y="419600"/>
            <a:ext cx="4327725" cy="45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8ffd17b41_3_15"/>
          <p:cNvSpPr txBox="1"/>
          <p:nvPr>
            <p:ph type="ctrTitle"/>
          </p:nvPr>
        </p:nvSpPr>
        <p:spPr>
          <a:xfrm>
            <a:off x="713225" y="434400"/>
            <a:ext cx="38871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900"/>
              <a:t>¿Qué funcionalidades implementa? ¿Qué puedo hacer dentro de la app? </a:t>
            </a:r>
            <a:endParaRPr sz="2900"/>
          </a:p>
        </p:txBody>
      </p:sp>
      <p:pic>
        <p:nvPicPr>
          <p:cNvPr id="214" name="Google Shape;214;g158ffd17b41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025" y="2571050"/>
            <a:ext cx="3383251" cy="221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58ffd17b41_3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50" y="80300"/>
            <a:ext cx="27969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58ffd17b41_3_27"/>
          <p:cNvSpPr txBox="1"/>
          <p:nvPr/>
        </p:nvSpPr>
        <p:spPr>
          <a:xfrm>
            <a:off x="4214800" y="540875"/>
            <a:ext cx="3816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VT323"/>
                <a:ea typeface="VT323"/>
                <a:cs typeface="VT323"/>
                <a:sym typeface="VT323"/>
              </a:rPr>
              <a:t>Dentro de la app tienes la capacidad de buscar partida, entrar a un clan, el cual te permite hacer intercambio de cartas del juego, hacer compras con la moneda del juego o comprar recursos con dinero real.</a:t>
            </a:r>
            <a:endParaRPr sz="1700"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Videogames Agency by Slidesgo">
  <a:themeElements>
    <a:clrScheme name="Simple Light">
      <a:dk1>
        <a:srgbClr val="2E2E2E"/>
      </a:dk1>
      <a:lt1>
        <a:srgbClr val="DF5731"/>
      </a:lt1>
      <a:dk2>
        <a:srgbClr val="E9E1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